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07" r:id="rId3"/>
    <p:sldId id="259" r:id="rId4"/>
    <p:sldId id="261" r:id="rId5"/>
    <p:sldId id="271" r:id="rId6"/>
    <p:sldId id="308" r:id="rId7"/>
    <p:sldId id="310" r:id="rId8"/>
    <p:sldId id="311" r:id="rId9"/>
    <p:sldId id="264" r:id="rId10"/>
    <p:sldId id="263" r:id="rId11"/>
    <p:sldId id="300" r:id="rId12"/>
    <p:sldId id="301" r:id="rId13"/>
    <p:sldId id="318" r:id="rId14"/>
    <p:sldId id="304" r:id="rId15"/>
    <p:sldId id="319" r:id="rId16"/>
    <p:sldId id="320" r:id="rId17"/>
    <p:sldId id="309" r:id="rId18"/>
    <p:sldId id="258" r:id="rId19"/>
    <p:sldId id="32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00" d="100"/>
          <a:sy n="100"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D023C-81D5-4A90-B801-FDC1DB0B1881}" type="doc">
      <dgm:prSet loTypeId="urn:microsoft.com/office/officeart/2011/layout/HexagonRadial" loCatId="officeonline" qsTypeId="urn:microsoft.com/office/officeart/2005/8/quickstyle/simple4" qsCatId="simple" csTypeId="urn:microsoft.com/office/officeart/2005/8/colors/colorful5" csCatId="colorful" phldr="1"/>
      <dgm:spPr/>
      <dgm:t>
        <a:bodyPr rtlCol="0"/>
        <a:lstStyle/>
        <a:p>
          <a:pPr rtl="0"/>
          <a:endParaRPr lang="en-ZA"/>
        </a:p>
      </dgm:t>
    </dgm:pt>
    <dgm:pt modelId="{9B21FC6D-B503-49A9-B764-40D0C01259E9}">
      <dgm:prSet phldrT="[Text]"/>
      <dgm:spPr/>
      <dgm:t>
        <a:bodyPr rtlCol="0"/>
        <a:lstStyle/>
        <a:p>
          <a:pPr rtl="0"/>
          <a:r>
            <a:rPr lang="nl-NL" noProof="0" dirty="0"/>
            <a:t>Goede gezondheid/langere leeftijdsverwachting</a:t>
          </a:r>
          <a:endParaRPr lang="nl" noProof="0" dirty="0"/>
        </a:p>
      </dgm:t>
    </dgm:pt>
    <dgm:pt modelId="{E601705B-2D41-4328-9E2E-0824056DE75C}" type="parTrans" cxnId="{473BBDF2-AEBB-4B0C-85ED-20D05E27D1AB}">
      <dgm:prSet/>
      <dgm:spPr/>
      <dgm:t>
        <a:bodyPr rtlCol="0"/>
        <a:lstStyle/>
        <a:p>
          <a:pPr rtl="0"/>
          <a:endParaRPr lang="en-US" noProof="0" dirty="0"/>
        </a:p>
      </dgm:t>
    </dgm:pt>
    <dgm:pt modelId="{EC518B51-FBD5-490C-BB22-3CE20AC658E3}" type="sibTrans" cxnId="{473BBDF2-AEBB-4B0C-85ED-20D05E27D1AB}">
      <dgm:prSet/>
      <dgm:spPr/>
      <dgm:t>
        <a:bodyPr rtlCol="0"/>
        <a:lstStyle/>
        <a:p>
          <a:pPr rtl="0"/>
          <a:endParaRPr lang="en-US" noProof="0" dirty="0"/>
        </a:p>
      </dgm:t>
    </dgm:pt>
    <dgm:pt modelId="{B0B67E97-D36A-41D2-B3AA-E10DC4164ACD}">
      <dgm:prSet phldrT="[Text]"/>
      <dgm:spPr/>
      <dgm:t>
        <a:bodyPr vert="horz" rtlCol="0"/>
        <a:lstStyle/>
        <a:p>
          <a:pPr rtl="0"/>
          <a:r>
            <a:rPr lang="nl" noProof="0" dirty="0"/>
            <a:t>Industriele ontwikkeling</a:t>
          </a:r>
        </a:p>
      </dgm:t>
    </dgm:pt>
    <dgm:pt modelId="{E8499BB0-8675-4DAA-A2F3-DFD9CFBE430C}" type="parTrans" cxnId="{23CF4846-3665-4847-8DE9-15AE176D320F}">
      <dgm:prSet/>
      <dgm:spPr/>
      <dgm:t>
        <a:bodyPr rtlCol="0"/>
        <a:lstStyle/>
        <a:p>
          <a:pPr rtl="0"/>
          <a:endParaRPr lang="en-US" noProof="0" dirty="0"/>
        </a:p>
      </dgm:t>
    </dgm:pt>
    <dgm:pt modelId="{890BE5A4-5113-40C0-83B4-35B9088F9659}" type="sibTrans" cxnId="{23CF4846-3665-4847-8DE9-15AE176D320F}">
      <dgm:prSet/>
      <dgm:spPr/>
      <dgm:t>
        <a:bodyPr rtlCol="0"/>
        <a:lstStyle/>
        <a:p>
          <a:pPr rtl="0"/>
          <a:endParaRPr lang="en-US" noProof="0" dirty="0"/>
        </a:p>
      </dgm:t>
    </dgm:pt>
    <dgm:pt modelId="{95AC444E-B9E0-4549-BEA7-CABCAA0EAAB7}">
      <dgm:prSet phldrT="[Text]"/>
      <dgm:spPr/>
      <dgm:t>
        <a:bodyPr rtlCol="0"/>
        <a:lstStyle/>
        <a:p>
          <a:pPr rtl="0"/>
          <a:r>
            <a:rPr lang="nl" noProof="0" dirty="0"/>
            <a:t>Medische kennis</a:t>
          </a:r>
        </a:p>
      </dgm:t>
    </dgm:pt>
    <dgm:pt modelId="{541EBB46-79E7-4A37-8891-033EA4ED1306}" type="parTrans" cxnId="{136B92B9-9431-481A-9435-AC6BC55841AD}">
      <dgm:prSet/>
      <dgm:spPr/>
      <dgm:t>
        <a:bodyPr rtlCol="0"/>
        <a:lstStyle/>
        <a:p>
          <a:pPr rtl="0"/>
          <a:endParaRPr lang="en-US" noProof="0" dirty="0"/>
        </a:p>
      </dgm:t>
    </dgm:pt>
    <dgm:pt modelId="{62A6DD75-8A25-4059-9797-912CEAEF57AE}" type="sibTrans" cxnId="{136B92B9-9431-481A-9435-AC6BC55841AD}">
      <dgm:prSet/>
      <dgm:spPr/>
      <dgm:t>
        <a:bodyPr rtlCol="0"/>
        <a:lstStyle/>
        <a:p>
          <a:pPr rtl="0"/>
          <a:endParaRPr lang="en-US" noProof="0" dirty="0"/>
        </a:p>
      </dgm:t>
    </dgm:pt>
    <dgm:pt modelId="{70E7BE45-BF08-4525-A735-BE15DBC9B01A}">
      <dgm:prSet phldrT="[Text]"/>
      <dgm:spPr/>
      <dgm:t>
        <a:bodyPr rtlCol="0"/>
        <a:lstStyle/>
        <a:p>
          <a:pPr rtl="0"/>
          <a:r>
            <a:rPr lang="nl" noProof="0" dirty="0"/>
            <a:t>Innovatie</a:t>
          </a:r>
        </a:p>
      </dgm:t>
    </dgm:pt>
    <dgm:pt modelId="{05CCCC8E-7634-44C7-B48D-10293DABB8B0}" type="parTrans" cxnId="{7F0DB695-BD94-4FDB-B98A-FBC87BB42D5C}">
      <dgm:prSet/>
      <dgm:spPr/>
      <dgm:t>
        <a:bodyPr rtlCol="0"/>
        <a:lstStyle/>
        <a:p>
          <a:pPr rtl="0"/>
          <a:endParaRPr lang="en-US" noProof="0" dirty="0"/>
        </a:p>
      </dgm:t>
    </dgm:pt>
    <dgm:pt modelId="{F6471FDA-9F46-476B-81E7-D3F595FC04C6}" type="sibTrans" cxnId="{7F0DB695-BD94-4FDB-B98A-FBC87BB42D5C}">
      <dgm:prSet/>
      <dgm:spPr/>
      <dgm:t>
        <a:bodyPr rtlCol="0"/>
        <a:lstStyle/>
        <a:p>
          <a:pPr rtl="0"/>
          <a:endParaRPr lang="en-US" noProof="0" dirty="0"/>
        </a:p>
      </dgm:t>
    </dgm:pt>
    <dgm:pt modelId="{6C7AD433-541F-4EEB-9AD3-22634B193222}">
      <dgm:prSet phldrT="[Text]"/>
      <dgm:spPr/>
      <dgm:t>
        <a:bodyPr rtlCol="0"/>
        <a:lstStyle/>
        <a:p>
          <a:pPr rtl="0"/>
          <a:r>
            <a:rPr lang="nl" noProof="0" dirty="0"/>
            <a:t>Hygiene </a:t>
          </a:r>
        </a:p>
      </dgm:t>
    </dgm:pt>
    <dgm:pt modelId="{87B47520-6B76-4AAB-9778-7DF6C809559C}" type="parTrans" cxnId="{F24E0707-1CEC-40A7-843D-FD60D3674D60}">
      <dgm:prSet/>
      <dgm:spPr/>
      <dgm:t>
        <a:bodyPr rtlCol="0"/>
        <a:lstStyle/>
        <a:p>
          <a:pPr rtl="0"/>
          <a:endParaRPr lang="en-US" noProof="0" dirty="0"/>
        </a:p>
      </dgm:t>
    </dgm:pt>
    <dgm:pt modelId="{B12A655A-7D4B-4E33-B6EA-161D22D761B9}" type="sibTrans" cxnId="{F24E0707-1CEC-40A7-843D-FD60D3674D60}">
      <dgm:prSet/>
      <dgm:spPr/>
      <dgm:t>
        <a:bodyPr rtlCol="0"/>
        <a:lstStyle/>
        <a:p>
          <a:pPr rtl="0"/>
          <a:endParaRPr lang="en-US" noProof="0" dirty="0"/>
        </a:p>
      </dgm:t>
    </dgm:pt>
    <dgm:pt modelId="{B1458BA5-82E2-404B-B5C3-1D64D6E2E88D}">
      <dgm:prSet phldrT="[Text]"/>
      <dgm:spPr/>
      <dgm:t>
        <a:bodyPr rtlCol="0"/>
        <a:lstStyle/>
        <a:p>
          <a:pPr rtl="0"/>
          <a:r>
            <a:rPr lang="nl" noProof="0" dirty="0"/>
            <a:t>leefcomfort</a:t>
          </a:r>
        </a:p>
      </dgm:t>
    </dgm:pt>
    <dgm:pt modelId="{10B39F03-26ED-474F-A601-B05793C1D1BF}" type="parTrans" cxnId="{AF5DF3DB-9DDB-4E4D-BBD0-D2EA012F8FE5}">
      <dgm:prSet/>
      <dgm:spPr/>
      <dgm:t>
        <a:bodyPr rtlCol="0"/>
        <a:lstStyle/>
        <a:p>
          <a:pPr rtl="0"/>
          <a:endParaRPr lang="en-US" noProof="0" dirty="0"/>
        </a:p>
      </dgm:t>
    </dgm:pt>
    <dgm:pt modelId="{3A587695-0DC7-4A0C-9C04-A00AF6295C24}" type="sibTrans" cxnId="{AF5DF3DB-9DDB-4E4D-BBD0-D2EA012F8FE5}">
      <dgm:prSet/>
      <dgm:spPr/>
      <dgm:t>
        <a:bodyPr rtlCol="0"/>
        <a:lstStyle/>
        <a:p>
          <a:pPr rtl="0"/>
          <a:endParaRPr lang="en-US" noProof="0" dirty="0"/>
        </a:p>
      </dgm:t>
    </dgm:pt>
    <dgm:pt modelId="{E9C20923-113F-461E-A441-1335B37A6FCD}">
      <dgm:prSet phldrT="[Text]"/>
      <dgm:spPr/>
      <dgm:t>
        <a:bodyPr rtlCol="0"/>
        <a:lstStyle/>
        <a:p>
          <a:pPr rtl="0"/>
          <a:r>
            <a:rPr lang="nl-NL" noProof="0" dirty="0"/>
            <a:t>G</a:t>
          </a:r>
          <a:r>
            <a:rPr lang="nl" noProof="0" dirty="0"/>
            <a:t>oed onderwijs</a:t>
          </a:r>
        </a:p>
      </dgm:t>
    </dgm:pt>
    <dgm:pt modelId="{01741307-B4C7-460B-9C32-093092195E06}" type="parTrans" cxnId="{35FDC719-D72E-4848-AF76-FDF04297D211}">
      <dgm:prSet/>
      <dgm:spPr/>
      <dgm:t>
        <a:bodyPr rtlCol="0"/>
        <a:lstStyle/>
        <a:p>
          <a:pPr rtl="0"/>
          <a:endParaRPr lang="en-US" noProof="0" dirty="0"/>
        </a:p>
      </dgm:t>
    </dgm:pt>
    <dgm:pt modelId="{F7B800FD-365A-41A1-8A64-5BCF87AEB1BA}" type="sibTrans" cxnId="{35FDC719-D72E-4848-AF76-FDF04297D211}">
      <dgm:prSet/>
      <dgm:spPr/>
      <dgm:t>
        <a:bodyPr rtlCol="0"/>
        <a:lstStyle/>
        <a:p>
          <a:pPr rtl="0"/>
          <a:endParaRPr lang="en-US" noProof="0" dirty="0"/>
        </a:p>
      </dgm:t>
    </dgm:pt>
    <dgm:pt modelId="{A497B54D-D9D2-1442-A85B-AABB5DF5A02A}" type="pres">
      <dgm:prSet presAssocID="{7D4D023C-81D5-4A90-B801-FDC1DB0B1881}" presName="Name0" presStyleCnt="0">
        <dgm:presLayoutVars>
          <dgm:chMax val="1"/>
          <dgm:chPref val="1"/>
          <dgm:dir/>
          <dgm:animOne val="branch"/>
          <dgm:animLvl val="lvl"/>
        </dgm:presLayoutVars>
      </dgm:prSet>
      <dgm:spPr/>
    </dgm:pt>
    <dgm:pt modelId="{298DBAB8-C7C3-0B44-9C3B-47CB7AF7BEB8}" type="pres">
      <dgm:prSet presAssocID="{9B21FC6D-B503-49A9-B764-40D0C01259E9}" presName="Parent" presStyleLbl="node0" presStyleIdx="0" presStyleCnt="1">
        <dgm:presLayoutVars>
          <dgm:chMax val="6"/>
          <dgm:chPref val="6"/>
        </dgm:presLayoutVars>
      </dgm:prSet>
      <dgm:spPr/>
    </dgm:pt>
    <dgm:pt modelId="{FA4CED8F-89BE-AC46-816A-C3A9C6FD925B}" type="pres">
      <dgm:prSet presAssocID="{B0B67E97-D36A-41D2-B3AA-E10DC4164ACD}" presName="Accent1" presStyleCnt="0"/>
      <dgm:spPr/>
    </dgm:pt>
    <dgm:pt modelId="{B8CA4B6E-BAA5-D142-A979-353C507602D7}" type="pres">
      <dgm:prSet presAssocID="{B0B67E97-D36A-41D2-B3AA-E10DC4164ACD}" presName="Accent" presStyleLbl="bgShp" presStyleIdx="0" presStyleCnt="6"/>
      <dgm:spPr/>
    </dgm:pt>
    <dgm:pt modelId="{33B26DE0-DC08-9841-83EB-513F9D53B310}" type="pres">
      <dgm:prSet presAssocID="{B0B67E97-D36A-41D2-B3AA-E10DC4164ACD}" presName="Child1" presStyleLbl="node1" presStyleIdx="0" presStyleCnt="6">
        <dgm:presLayoutVars>
          <dgm:chMax val="0"/>
          <dgm:chPref val="0"/>
          <dgm:bulletEnabled val="1"/>
        </dgm:presLayoutVars>
      </dgm:prSet>
      <dgm:spPr/>
    </dgm:pt>
    <dgm:pt modelId="{EA630E94-2080-A94B-9DFF-E10192D0608B}" type="pres">
      <dgm:prSet presAssocID="{95AC444E-B9E0-4549-BEA7-CABCAA0EAAB7}" presName="Accent2" presStyleCnt="0"/>
      <dgm:spPr/>
    </dgm:pt>
    <dgm:pt modelId="{F8F39153-E4BD-9242-AC69-889DD215CC88}" type="pres">
      <dgm:prSet presAssocID="{95AC444E-B9E0-4549-BEA7-CABCAA0EAAB7}" presName="Accent" presStyleLbl="bgShp" presStyleIdx="1" presStyleCnt="6"/>
      <dgm:spPr/>
    </dgm:pt>
    <dgm:pt modelId="{B7E6FE3D-963D-B141-B013-9C846DE0009E}" type="pres">
      <dgm:prSet presAssocID="{95AC444E-B9E0-4549-BEA7-CABCAA0EAAB7}" presName="Child2" presStyleLbl="node1" presStyleIdx="1" presStyleCnt="6">
        <dgm:presLayoutVars>
          <dgm:chMax val="0"/>
          <dgm:chPref val="0"/>
          <dgm:bulletEnabled val="1"/>
        </dgm:presLayoutVars>
      </dgm:prSet>
      <dgm:spPr/>
    </dgm:pt>
    <dgm:pt modelId="{38C7B06A-D4D7-5C49-B045-736049EFA6CA}" type="pres">
      <dgm:prSet presAssocID="{70E7BE45-BF08-4525-A735-BE15DBC9B01A}" presName="Accent3" presStyleCnt="0"/>
      <dgm:spPr/>
    </dgm:pt>
    <dgm:pt modelId="{320CED78-4C35-484E-8786-DDCACB3FD29B}" type="pres">
      <dgm:prSet presAssocID="{70E7BE45-BF08-4525-A735-BE15DBC9B01A}" presName="Accent" presStyleLbl="bgShp" presStyleIdx="2" presStyleCnt="6"/>
      <dgm:spPr/>
    </dgm:pt>
    <dgm:pt modelId="{FC11A793-A98B-FA41-B2C9-3E2F9E32F100}" type="pres">
      <dgm:prSet presAssocID="{70E7BE45-BF08-4525-A735-BE15DBC9B01A}" presName="Child3" presStyleLbl="node1" presStyleIdx="2" presStyleCnt="6">
        <dgm:presLayoutVars>
          <dgm:chMax val="0"/>
          <dgm:chPref val="0"/>
          <dgm:bulletEnabled val="1"/>
        </dgm:presLayoutVars>
      </dgm:prSet>
      <dgm:spPr/>
    </dgm:pt>
    <dgm:pt modelId="{86BFAD8D-FC61-2844-A9B5-4CAF0ABDE4FB}" type="pres">
      <dgm:prSet presAssocID="{6C7AD433-541F-4EEB-9AD3-22634B193222}" presName="Accent4" presStyleCnt="0"/>
      <dgm:spPr/>
    </dgm:pt>
    <dgm:pt modelId="{97C261E6-91A1-3C40-BA01-EDC38707BE33}" type="pres">
      <dgm:prSet presAssocID="{6C7AD433-541F-4EEB-9AD3-22634B193222}" presName="Accent" presStyleLbl="bgShp" presStyleIdx="3" presStyleCnt="6"/>
      <dgm:spPr/>
    </dgm:pt>
    <dgm:pt modelId="{ACDB5C22-064F-6C47-86E5-768AEA557751}" type="pres">
      <dgm:prSet presAssocID="{6C7AD433-541F-4EEB-9AD3-22634B193222}" presName="Child4" presStyleLbl="node1" presStyleIdx="3" presStyleCnt="6">
        <dgm:presLayoutVars>
          <dgm:chMax val="0"/>
          <dgm:chPref val="0"/>
          <dgm:bulletEnabled val="1"/>
        </dgm:presLayoutVars>
      </dgm:prSet>
      <dgm:spPr/>
    </dgm:pt>
    <dgm:pt modelId="{B4EB2557-2C6F-5B49-8105-53EC16F30B79}" type="pres">
      <dgm:prSet presAssocID="{B1458BA5-82E2-404B-B5C3-1D64D6E2E88D}" presName="Accent5" presStyleCnt="0"/>
      <dgm:spPr/>
    </dgm:pt>
    <dgm:pt modelId="{9F3AA27E-A434-9742-A9C8-25BCA6B67C08}" type="pres">
      <dgm:prSet presAssocID="{B1458BA5-82E2-404B-B5C3-1D64D6E2E88D}" presName="Accent" presStyleLbl="bgShp" presStyleIdx="4" presStyleCnt="6"/>
      <dgm:spPr/>
    </dgm:pt>
    <dgm:pt modelId="{C33EC503-B3D4-5A4E-A2F1-00770011911A}" type="pres">
      <dgm:prSet presAssocID="{B1458BA5-82E2-404B-B5C3-1D64D6E2E88D}" presName="Child5" presStyleLbl="node1" presStyleIdx="4" presStyleCnt="6">
        <dgm:presLayoutVars>
          <dgm:chMax val="0"/>
          <dgm:chPref val="0"/>
          <dgm:bulletEnabled val="1"/>
        </dgm:presLayoutVars>
      </dgm:prSet>
      <dgm:spPr/>
    </dgm:pt>
    <dgm:pt modelId="{7DC3C834-95DE-5A41-8ED2-DD9F322F1CCB}" type="pres">
      <dgm:prSet presAssocID="{E9C20923-113F-461E-A441-1335B37A6FCD}" presName="Accent6" presStyleCnt="0"/>
      <dgm:spPr/>
    </dgm:pt>
    <dgm:pt modelId="{7757EC67-1480-154B-B264-399F26750BDA}" type="pres">
      <dgm:prSet presAssocID="{E9C20923-113F-461E-A441-1335B37A6FCD}" presName="Accent" presStyleLbl="bgShp" presStyleIdx="5" presStyleCnt="6"/>
      <dgm:spPr/>
    </dgm:pt>
    <dgm:pt modelId="{FAF8F6B9-6E65-DD46-B340-9386FC6FD994}" type="pres">
      <dgm:prSet presAssocID="{E9C20923-113F-461E-A441-1335B37A6FCD}" presName="Child6" presStyleLbl="node1" presStyleIdx="5" presStyleCnt="6">
        <dgm:presLayoutVars>
          <dgm:chMax val="0"/>
          <dgm:chPref val="0"/>
          <dgm:bulletEnabled val="1"/>
        </dgm:presLayoutVars>
      </dgm:prSet>
      <dgm:spPr/>
    </dgm:pt>
  </dgm:ptLst>
  <dgm:cxnLst>
    <dgm:cxn modelId="{D0679001-B61D-0040-AEF0-B9515A592C1C}" type="presOf" srcId="{7D4D023C-81D5-4A90-B801-FDC1DB0B1881}" destId="{A497B54D-D9D2-1442-A85B-AABB5DF5A02A}" srcOrd="0" destOrd="0" presId="urn:microsoft.com/office/officeart/2011/layout/HexagonRadial"/>
    <dgm:cxn modelId="{F24E0707-1CEC-40A7-843D-FD60D3674D60}" srcId="{9B21FC6D-B503-49A9-B764-40D0C01259E9}" destId="{6C7AD433-541F-4EEB-9AD3-22634B193222}" srcOrd="3" destOrd="0" parTransId="{87B47520-6B76-4AAB-9778-7DF6C809559C}" sibTransId="{B12A655A-7D4B-4E33-B6EA-161D22D761B9}"/>
    <dgm:cxn modelId="{13BFB507-2A85-E641-B058-24B0367C744E}" type="presOf" srcId="{E9C20923-113F-461E-A441-1335B37A6FCD}" destId="{FAF8F6B9-6E65-DD46-B340-9386FC6FD994}" srcOrd="0" destOrd="0" presId="urn:microsoft.com/office/officeart/2011/layout/HexagonRadial"/>
    <dgm:cxn modelId="{35FDC719-D72E-4848-AF76-FDF04297D211}" srcId="{9B21FC6D-B503-49A9-B764-40D0C01259E9}" destId="{E9C20923-113F-461E-A441-1335B37A6FCD}" srcOrd="5" destOrd="0" parTransId="{01741307-B4C7-460B-9C32-093092195E06}" sibTransId="{F7B800FD-365A-41A1-8A64-5BCF87AEB1BA}"/>
    <dgm:cxn modelId="{79E9E043-0A07-C94F-9868-14BE48CAC087}" type="presOf" srcId="{70E7BE45-BF08-4525-A735-BE15DBC9B01A}" destId="{FC11A793-A98B-FA41-B2C9-3E2F9E32F100}" srcOrd="0" destOrd="0" presId="urn:microsoft.com/office/officeart/2011/layout/HexagonRadial"/>
    <dgm:cxn modelId="{23CF4846-3665-4847-8DE9-15AE176D320F}" srcId="{9B21FC6D-B503-49A9-B764-40D0C01259E9}" destId="{B0B67E97-D36A-41D2-B3AA-E10DC4164ACD}" srcOrd="0" destOrd="0" parTransId="{E8499BB0-8675-4DAA-A2F3-DFD9CFBE430C}" sibTransId="{890BE5A4-5113-40C0-83B4-35B9088F9659}"/>
    <dgm:cxn modelId="{CBE9D952-71E1-1141-A33E-CBD443102B7B}" type="presOf" srcId="{95AC444E-B9E0-4549-BEA7-CABCAA0EAAB7}" destId="{B7E6FE3D-963D-B141-B013-9C846DE0009E}" srcOrd="0" destOrd="0" presId="urn:microsoft.com/office/officeart/2011/layout/HexagonRadial"/>
    <dgm:cxn modelId="{29AE3981-6B65-6D43-B8DE-76B9D7B98E0A}" type="presOf" srcId="{B0B67E97-D36A-41D2-B3AA-E10DC4164ACD}" destId="{33B26DE0-DC08-9841-83EB-513F9D53B310}" srcOrd="0" destOrd="0" presId="urn:microsoft.com/office/officeart/2011/layout/HexagonRadial"/>
    <dgm:cxn modelId="{7F0DB695-BD94-4FDB-B98A-FBC87BB42D5C}" srcId="{9B21FC6D-B503-49A9-B764-40D0C01259E9}" destId="{70E7BE45-BF08-4525-A735-BE15DBC9B01A}" srcOrd="2" destOrd="0" parTransId="{05CCCC8E-7634-44C7-B48D-10293DABB8B0}" sibTransId="{F6471FDA-9F46-476B-81E7-D3F595FC04C6}"/>
    <dgm:cxn modelId="{136B92B9-9431-481A-9435-AC6BC55841AD}" srcId="{9B21FC6D-B503-49A9-B764-40D0C01259E9}" destId="{95AC444E-B9E0-4549-BEA7-CABCAA0EAAB7}" srcOrd="1" destOrd="0" parTransId="{541EBB46-79E7-4A37-8891-033EA4ED1306}" sibTransId="{62A6DD75-8A25-4059-9797-912CEAEF57AE}"/>
    <dgm:cxn modelId="{E1DCC5C5-20FE-4746-973E-BF8AEAFEFE8B}" type="presOf" srcId="{6C7AD433-541F-4EEB-9AD3-22634B193222}" destId="{ACDB5C22-064F-6C47-86E5-768AEA557751}" srcOrd="0" destOrd="0" presId="urn:microsoft.com/office/officeart/2011/layout/HexagonRadial"/>
    <dgm:cxn modelId="{65E624C9-C575-154F-B21C-458EA65E521F}" type="presOf" srcId="{B1458BA5-82E2-404B-B5C3-1D64D6E2E88D}" destId="{C33EC503-B3D4-5A4E-A2F1-00770011911A}" srcOrd="0" destOrd="0" presId="urn:microsoft.com/office/officeart/2011/layout/HexagonRadial"/>
    <dgm:cxn modelId="{AF5DF3DB-9DDB-4E4D-BBD0-D2EA012F8FE5}" srcId="{9B21FC6D-B503-49A9-B764-40D0C01259E9}" destId="{B1458BA5-82E2-404B-B5C3-1D64D6E2E88D}" srcOrd="4" destOrd="0" parTransId="{10B39F03-26ED-474F-A601-B05793C1D1BF}" sibTransId="{3A587695-0DC7-4A0C-9C04-A00AF6295C24}"/>
    <dgm:cxn modelId="{483EA9F0-D6FB-EB48-968A-199954C862C0}" type="presOf" srcId="{9B21FC6D-B503-49A9-B764-40D0C01259E9}" destId="{298DBAB8-C7C3-0B44-9C3B-47CB7AF7BEB8}" srcOrd="0" destOrd="0" presId="urn:microsoft.com/office/officeart/2011/layout/HexagonRadial"/>
    <dgm:cxn modelId="{473BBDF2-AEBB-4B0C-85ED-20D05E27D1AB}" srcId="{7D4D023C-81D5-4A90-B801-FDC1DB0B1881}" destId="{9B21FC6D-B503-49A9-B764-40D0C01259E9}" srcOrd="0" destOrd="0" parTransId="{E601705B-2D41-4328-9E2E-0824056DE75C}" sibTransId="{EC518B51-FBD5-490C-BB22-3CE20AC658E3}"/>
    <dgm:cxn modelId="{D57E135B-1583-C448-B0B9-0866A3E26EFB}" type="presParOf" srcId="{A497B54D-D9D2-1442-A85B-AABB5DF5A02A}" destId="{298DBAB8-C7C3-0B44-9C3B-47CB7AF7BEB8}" srcOrd="0" destOrd="0" presId="urn:microsoft.com/office/officeart/2011/layout/HexagonRadial"/>
    <dgm:cxn modelId="{64999646-8AB7-804F-A247-D0FD395DAEDE}" type="presParOf" srcId="{A497B54D-D9D2-1442-A85B-AABB5DF5A02A}" destId="{FA4CED8F-89BE-AC46-816A-C3A9C6FD925B}" srcOrd="1" destOrd="0" presId="urn:microsoft.com/office/officeart/2011/layout/HexagonRadial"/>
    <dgm:cxn modelId="{E02E5CCC-D4A9-4C48-8E4A-A5298CF891FB}" type="presParOf" srcId="{FA4CED8F-89BE-AC46-816A-C3A9C6FD925B}" destId="{B8CA4B6E-BAA5-D142-A979-353C507602D7}" srcOrd="0" destOrd="0" presId="urn:microsoft.com/office/officeart/2011/layout/HexagonRadial"/>
    <dgm:cxn modelId="{E4F36B4A-3FF3-CF4C-BE44-5F31750D6CFA}" type="presParOf" srcId="{A497B54D-D9D2-1442-A85B-AABB5DF5A02A}" destId="{33B26DE0-DC08-9841-83EB-513F9D53B310}" srcOrd="2" destOrd="0" presId="urn:microsoft.com/office/officeart/2011/layout/HexagonRadial"/>
    <dgm:cxn modelId="{961E4D34-390B-404E-81EA-EB2E99FAF0AA}" type="presParOf" srcId="{A497B54D-D9D2-1442-A85B-AABB5DF5A02A}" destId="{EA630E94-2080-A94B-9DFF-E10192D0608B}" srcOrd="3" destOrd="0" presId="urn:microsoft.com/office/officeart/2011/layout/HexagonRadial"/>
    <dgm:cxn modelId="{93B3722E-57BE-7D4D-9A75-95866C74EDCC}" type="presParOf" srcId="{EA630E94-2080-A94B-9DFF-E10192D0608B}" destId="{F8F39153-E4BD-9242-AC69-889DD215CC88}" srcOrd="0" destOrd="0" presId="urn:microsoft.com/office/officeart/2011/layout/HexagonRadial"/>
    <dgm:cxn modelId="{E2C49E57-EDD1-6949-ACB1-DA093756527A}" type="presParOf" srcId="{A497B54D-D9D2-1442-A85B-AABB5DF5A02A}" destId="{B7E6FE3D-963D-B141-B013-9C846DE0009E}" srcOrd="4" destOrd="0" presId="urn:microsoft.com/office/officeart/2011/layout/HexagonRadial"/>
    <dgm:cxn modelId="{03766431-796A-A849-BF5D-C96DCCE73A14}" type="presParOf" srcId="{A497B54D-D9D2-1442-A85B-AABB5DF5A02A}" destId="{38C7B06A-D4D7-5C49-B045-736049EFA6CA}" srcOrd="5" destOrd="0" presId="urn:microsoft.com/office/officeart/2011/layout/HexagonRadial"/>
    <dgm:cxn modelId="{38494311-4B02-BE41-BFFB-10455E1344AB}" type="presParOf" srcId="{38C7B06A-D4D7-5C49-B045-736049EFA6CA}" destId="{320CED78-4C35-484E-8786-DDCACB3FD29B}" srcOrd="0" destOrd="0" presId="urn:microsoft.com/office/officeart/2011/layout/HexagonRadial"/>
    <dgm:cxn modelId="{A3A2C975-C8C6-774A-90F3-C4B113B490C2}" type="presParOf" srcId="{A497B54D-D9D2-1442-A85B-AABB5DF5A02A}" destId="{FC11A793-A98B-FA41-B2C9-3E2F9E32F100}" srcOrd="6" destOrd="0" presId="urn:microsoft.com/office/officeart/2011/layout/HexagonRadial"/>
    <dgm:cxn modelId="{04BABCE7-0193-DB43-9E74-7F5A2E25D52A}" type="presParOf" srcId="{A497B54D-D9D2-1442-A85B-AABB5DF5A02A}" destId="{86BFAD8D-FC61-2844-A9B5-4CAF0ABDE4FB}" srcOrd="7" destOrd="0" presId="urn:microsoft.com/office/officeart/2011/layout/HexagonRadial"/>
    <dgm:cxn modelId="{6BDD830E-C182-344C-A77B-4471D6D8E03E}" type="presParOf" srcId="{86BFAD8D-FC61-2844-A9B5-4CAF0ABDE4FB}" destId="{97C261E6-91A1-3C40-BA01-EDC38707BE33}" srcOrd="0" destOrd="0" presId="urn:microsoft.com/office/officeart/2011/layout/HexagonRadial"/>
    <dgm:cxn modelId="{C7C3C11B-F124-F348-BDDB-8742FD4ED29F}" type="presParOf" srcId="{A497B54D-D9D2-1442-A85B-AABB5DF5A02A}" destId="{ACDB5C22-064F-6C47-86E5-768AEA557751}" srcOrd="8" destOrd="0" presId="urn:microsoft.com/office/officeart/2011/layout/HexagonRadial"/>
    <dgm:cxn modelId="{BFC88557-0F02-A843-90C1-FB44FFA85621}" type="presParOf" srcId="{A497B54D-D9D2-1442-A85B-AABB5DF5A02A}" destId="{B4EB2557-2C6F-5B49-8105-53EC16F30B79}" srcOrd="9" destOrd="0" presId="urn:microsoft.com/office/officeart/2011/layout/HexagonRadial"/>
    <dgm:cxn modelId="{73A7262E-2078-B24E-BE9C-DDB89E4C6460}" type="presParOf" srcId="{B4EB2557-2C6F-5B49-8105-53EC16F30B79}" destId="{9F3AA27E-A434-9742-A9C8-25BCA6B67C08}" srcOrd="0" destOrd="0" presId="urn:microsoft.com/office/officeart/2011/layout/HexagonRadial"/>
    <dgm:cxn modelId="{E65444C1-6C82-9C4A-BD09-A9DCECAF2B8E}" type="presParOf" srcId="{A497B54D-D9D2-1442-A85B-AABB5DF5A02A}" destId="{C33EC503-B3D4-5A4E-A2F1-00770011911A}" srcOrd="10" destOrd="0" presId="urn:microsoft.com/office/officeart/2011/layout/HexagonRadial"/>
    <dgm:cxn modelId="{123313F9-5A03-1E48-8FB8-AAECAE09AEFD}" type="presParOf" srcId="{A497B54D-D9D2-1442-A85B-AABB5DF5A02A}" destId="{7DC3C834-95DE-5A41-8ED2-DD9F322F1CCB}" srcOrd="11" destOrd="0" presId="urn:microsoft.com/office/officeart/2011/layout/HexagonRadial"/>
    <dgm:cxn modelId="{9CDEA3FF-AE09-C44D-A15E-58C980E8C296}" type="presParOf" srcId="{7DC3C834-95DE-5A41-8ED2-DD9F322F1CCB}" destId="{7757EC67-1480-154B-B264-399F26750BDA}" srcOrd="0" destOrd="0" presId="urn:microsoft.com/office/officeart/2011/layout/HexagonRadial"/>
    <dgm:cxn modelId="{9259987A-E7F0-0E44-A0D3-4EC8BAA10237}" type="presParOf" srcId="{A497B54D-D9D2-1442-A85B-AABB5DF5A02A}" destId="{FAF8F6B9-6E65-DD46-B340-9386FC6FD99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152C5A-55FD-4120-B88C-FA5CF4964A9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BF78DF84-2AB7-4A72-8C57-4331E166C919}">
      <dgm:prSet/>
      <dgm:spPr/>
      <dgm:t>
        <a:bodyPr/>
        <a:lstStyle/>
        <a:p>
          <a:r>
            <a:rPr lang="nl-NL" b="1"/>
            <a:t>Onder andere veranderingen in het eetpatroon en eetgewoonten van de consument, en de vraag naar meer duurzaamheid en transparantie in de voedingsketen hebben een grote impact op de voedingsindustrie.</a:t>
          </a:r>
          <a:endParaRPr lang="en-US"/>
        </a:p>
      </dgm:t>
    </dgm:pt>
    <dgm:pt modelId="{C24D13C2-BD29-4EE7-8469-37B2512BD841}" type="parTrans" cxnId="{6FCAE0DB-7D41-48EE-A0A0-DAB261148704}">
      <dgm:prSet/>
      <dgm:spPr/>
      <dgm:t>
        <a:bodyPr/>
        <a:lstStyle/>
        <a:p>
          <a:endParaRPr lang="en-US"/>
        </a:p>
      </dgm:t>
    </dgm:pt>
    <dgm:pt modelId="{AE95F39F-95E8-47AF-9B8C-9594517C2443}" type="sibTrans" cxnId="{6FCAE0DB-7D41-48EE-A0A0-DAB261148704}">
      <dgm:prSet/>
      <dgm:spPr/>
      <dgm:t>
        <a:bodyPr/>
        <a:lstStyle/>
        <a:p>
          <a:endParaRPr lang="en-US"/>
        </a:p>
      </dgm:t>
    </dgm:pt>
    <dgm:pt modelId="{B5540BDD-A6C1-434F-8AAE-F3327165F6CA}" type="pres">
      <dgm:prSet presAssocID="{90152C5A-55FD-4120-B88C-FA5CF4964A94}" presName="Name0" presStyleCnt="0">
        <dgm:presLayoutVars>
          <dgm:dir/>
          <dgm:animLvl val="lvl"/>
          <dgm:resizeHandles val="exact"/>
        </dgm:presLayoutVars>
      </dgm:prSet>
      <dgm:spPr/>
    </dgm:pt>
    <dgm:pt modelId="{56C7882D-3E37-AA46-A788-6E502A2C43D8}" type="pres">
      <dgm:prSet presAssocID="{BF78DF84-2AB7-4A72-8C57-4331E166C919}" presName="boxAndChildren" presStyleCnt="0"/>
      <dgm:spPr/>
    </dgm:pt>
    <dgm:pt modelId="{37E10E26-DEB9-DA48-A8B8-3906A14C69EE}" type="pres">
      <dgm:prSet presAssocID="{BF78DF84-2AB7-4A72-8C57-4331E166C919}" presName="parentTextBox" presStyleLbl="node1" presStyleIdx="0" presStyleCnt="1"/>
      <dgm:spPr/>
    </dgm:pt>
  </dgm:ptLst>
  <dgm:cxnLst>
    <dgm:cxn modelId="{B0083309-512A-0C4C-A5CF-CB86C7C8F815}" type="presOf" srcId="{90152C5A-55FD-4120-B88C-FA5CF4964A94}" destId="{B5540BDD-A6C1-434F-8AAE-F3327165F6CA}" srcOrd="0" destOrd="0" presId="urn:microsoft.com/office/officeart/2005/8/layout/process4"/>
    <dgm:cxn modelId="{AEB79F96-B57F-A54E-9FAA-5B7FA329E454}" type="presOf" srcId="{BF78DF84-2AB7-4A72-8C57-4331E166C919}" destId="{37E10E26-DEB9-DA48-A8B8-3906A14C69EE}" srcOrd="0" destOrd="0" presId="urn:microsoft.com/office/officeart/2005/8/layout/process4"/>
    <dgm:cxn modelId="{6FCAE0DB-7D41-48EE-A0A0-DAB261148704}" srcId="{90152C5A-55FD-4120-B88C-FA5CF4964A94}" destId="{BF78DF84-2AB7-4A72-8C57-4331E166C919}" srcOrd="0" destOrd="0" parTransId="{C24D13C2-BD29-4EE7-8469-37B2512BD841}" sibTransId="{AE95F39F-95E8-47AF-9B8C-9594517C2443}"/>
    <dgm:cxn modelId="{D2CE0A49-B971-C04D-BA43-A78CF71E40D1}" type="presParOf" srcId="{B5540BDD-A6C1-434F-8AAE-F3327165F6CA}" destId="{56C7882D-3E37-AA46-A788-6E502A2C43D8}" srcOrd="0" destOrd="0" presId="urn:microsoft.com/office/officeart/2005/8/layout/process4"/>
    <dgm:cxn modelId="{347C069B-267B-2F4B-862F-3E30081FE446}" type="presParOf" srcId="{56C7882D-3E37-AA46-A788-6E502A2C43D8}" destId="{37E10E26-DEB9-DA48-A8B8-3906A14C69EE}"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DBAB8-C7C3-0B44-9C3B-47CB7AF7BEB8}">
      <dsp:nvSpPr>
        <dsp:cNvPr id="0" name=""/>
        <dsp:cNvSpPr/>
      </dsp:nvSpPr>
      <dsp:spPr>
        <a:xfrm>
          <a:off x="1698484" y="1403741"/>
          <a:ext cx="1784216" cy="1543419"/>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NL" sz="1100" kern="1200" noProof="0" dirty="0"/>
            <a:t>Goede gezondheid/langere leeftijdsverwachting</a:t>
          </a:r>
          <a:endParaRPr lang="nl" sz="1100" kern="1200" noProof="0" dirty="0"/>
        </a:p>
      </dsp:txBody>
      <dsp:txXfrm>
        <a:off x="1994154" y="1659507"/>
        <a:ext cx="1192876" cy="1031887"/>
      </dsp:txXfrm>
    </dsp:sp>
    <dsp:sp modelId="{F8F39153-E4BD-9242-AC69-889DD215CC88}">
      <dsp:nvSpPr>
        <dsp:cNvPr id="0" name=""/>
        <dsp:cNvSpPr/>
      </dsp:nvSpPr>
      <dsp:spPr>
        <a:xfrm>
          <a:off x="2815746" y="665319"/>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B26DE0-DC08-9841-83EB-513F9D53B310}">
      <dsp:nvSpPr>
        <dsp:cNvPr id="0" name=""/>
        <dsp:cNvSpPr/>
      </dsp:nvSpPr>
      <dsp:spPr>
        <a:xfrm>
          <a:off x="1862836" y="0"/>
          <a:ext cx="1462152" cy="1264933"/>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Industriele ontwikkeling</a:t>
          </a:r>
        </a:p>
      </dsp:txBody>
      <dsp:txXfrm>
        <a:off x="2105146" y="209626"/>
        <a:ext cx="977532" cy="845681"/>
      </dsp:txXfrm>
    </dsp:sp>
    <dsp:sp modelId="{320CED78-4C35-484E-8786-DDCACB3FD29B}">
      <dsp:nvSpPr>
        <dsp:cNvPr id="0" name=""/>
        <dsp:cNvSpPr/>
      </dsp:nvSpPr>
      <dsp:spPr>
        <a:xfrm>
          <a:off x="3601399" y="174967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7E6FE3D-963D-B141-B013-9C846DE0009E}">
      <dsp:nvSpPr>
        <dsp:cNvPr id="0" name=""/>
        <dsp:cNvSpPr/>
      </dsp:nvSpPr>
      <dsp:spPr>
        <a:xfrm>
          <a:off x="3203800" y="778019"/>
          <a:ext cx="1462152" cy="1264933"/>
        </a:xfrm>
        <a:prstGeom prst="hexagon">
          <a:avLst>
            <a:gd name="adj" fmla="val 28570"/>
            <a:gd name="vf" fmla="val 11547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Medische kennis</a:t>
          </a:r>
        </a:p>
      </dsp:txBody>
      <dsp:txXfrm>
        <a:off x="3446110" y="987645"/>
        <a:ext cx="977532" cy="845681"/>
      </dsp:txXfrm>
    </dsp:sp>
    <dsp:sp modelId="{97C261E6-91A1-3C40-BA01-EDC38707BE33}">
      <dsp:nvSpPr>
        <dsp:cNvPr id="0" name=""/>
        <dsp:cNvSpPr/>
      </dsp:nvSpPr>
      <dsp:spPr>
        <a:xfrm>
          <a:off x="3055634" y="2973704"/>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C11A793-A98B-FA41-B2C9-3E2F9E32F100}">
      <dsp:nvSpPr>
        <dsp:cNvPr id="0" name=""/>
        <dsp:cNvSpPr/>
      </dsp:nvSpPr>
      <dsp:spPr>
        <a:xfrm>
          <a:off x="3203800" y="2307514"/>
          <a:ext cx="1462152" cy="1264933"/>
        </a:xfrm>
        <a:prstGeom prst="hexagon">
          <a:avLst>
            <a:gd name="adj" fmla="val 28570"/>
            <a:gd name="vf" fmla="val 11547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Innovatie</a:t>
          </a:r>
        </a:p>
      </dsp:txBody>
      <dsp:txXfrm>
        <a:off x="3446110" y="2517140"/>
        <a:ext cx="977532" cy="845681"/>
      </dsp:txXfrm>
    </dsp:sp>
    <dsp:sp modelId="{9F3AA27E-A434-9742-A9C8-25BCA6B67C08}">
      <dsp:nvSpPr>
        <dsp:cNvPr id="0" name=""/>
        <dsp:cNvSpPr/>
      </dsp:nvSpPr>
      <dsp:spPr>
        <a:xfrm>
          <a:off x="1701804" y="310076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CDB5C22-064F-6C47-86E5-768AEA557751}">
      <dsp:nvSpPr>
        <dsp:cNvPr id="0" name=""/>
        <dsp:cNvSpPr/>
      </dsp:nvSpPr>
      <dsp:spPr>
        <a:xfrm>
          <a:off x="1862836" y="3086404"/>
          <a:ext cx="1462152" cy="1264933"/>
        </a:xfrm>
        <a:prstGeom prst="hexagon">
          <a:avLst>
            <a:gd name="adj" fmla="val 28570"/>
            <a:gd name="vf" fmla="val 11547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Hygiene </a:t>
          </a:r>
        </a:p>
      </dsp:txBody>
      <dsp:txXfrm>
        <a:off x="2105146" y="3296030"/>
        <a:ext cx="977532" cy="845681"/>
      </dsp:txXfrm>
    </dsp:sp>
    <dsp:sp modelId="{7757EC67-1480-154B-B264-399F26750BDA}">
      <dsp:nvSpPr>
        <dsp:cNvPr id="0" name=""/>
        <dsp:cNvSpPr/>
      </dsp:nvSpPr>
      <dsp:spPr>
        <a:xfrm>
          <a:off x="903285" y="2016845"/>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33EC503-B3D4-5A4E-A2F1-00770011911A}">
      <dsp:nvSpPr>
        <dsp:cNvPr id="0" name=""/>
        <dsp:cNvSpPr/>
      </dsp:nvSpPr>
      <dsp:spPr>
        <a:xfrm>
          <a:off x="515646" y="2308384"/>
          <a:ext cx="1462152" cy="1264933"/>
        </a:xfrm>
        <a:prstGeom prst="hexagon">
          <a:avLst>
            <a:gd name="adj" fmla="val 28570"/>
            <a:gd name="vf" fmla="val 11547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leefcomfort</a:t>
          </a:r>
        </a:p>
      </dsp:txBody>
      <dsp:txXfrm>
        <a:off x="757956" y="2518010"/>
        <a:ext cx="977532" cy="845681"/>
      </dsp:txXfrm>
    </dsp:sp>
    <dsp:sp modelId="{FAF8F6B9-6E65-DD46-B340-9386FC6FD994}">
      <dsp:nvSpPr>
        <dsp:cNvPr id="0" name=""/>
        <dsp:cNvSpPr/>
      </dsp:nvSpPr>
      <dsp:spPr>
        <a:xfrm>
          <a:off x="515646" y="776278"/>
          <a:ext cx="1462152" cy="1264933"/>
        </a:xfrm>
        <a:prstGeom prst="hexagon">
          <a:avLst>
            <a:gd name="adj" fmla="val 28570"/>
            <a:gd name="vf" fmla="val 11547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NL" sz="1100" kern="1200" noProof="0" dirty="0"/>
            <a:t>G</a:t>
          </a:r>
          <a:r>
            <a:rPr lang="nl" sz="1100" kern="1200" noProof="0" dirty="0"/>
            <a:t>oed onderwijs</a:t>
          </a:r>
        </a:p>
      </dsp:txBody>
      <dsp:txXfrm>
        <a:off x="757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10E26-DEB9-DA48-A8B8-3906A14C69EE}">
      <dsp:nvSpPr>
        <dsp:cNvPr id="0" name=""/>
        <dsp:cNvSpPr/>
      </dsp:nvSpPr>
      <dsp:spPr>
        <a:xfrm>
          <a:off x="0" y="0"/>
          <a:ext cx="7452360" cy="54597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nl-NL" sz="3900" b="1" kern="1200"/>
            <a:t>Onder andere veranderingen in het eetpatroon en eetgewoonten van de consument, en de vraag naar meer duurzaamheid en transparantie in de voedingsketen hebben een grote impact op de voedingsindustrie.</a:t>
          </a:r>
          <a:endParaRPr lang="en-US" sz="3900" kern="1200"/>
        </a:p>
      </dsp:txBody>
      <dsp:txXfrm>
        <a:off x="0" y="0"/>
        <a:ext cx="7452360" cy="545970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A0E46-9571-C844-B8DB-90CDE8F78107}" type="datetimeFigureOut">
              <a:rPr lang="nl-NL" smtClean="0"/>
              <a:t>24-01-20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77058-AE6E-ED45-8896-2180E782B718}" type="slidenum">
              <a:rPr lang="nl-NL" smtClean="0"/>
              <a:t>‹nr.›</a:t>
            </a:fld>
            <a:endParaRPr lang="nl-NL"/>
          </a:p>
        </p:txBody>
      </p:sp>
    </p:spTree>
    <p:extLst>
      <p:ext uri="{BB962C8B-B14F-4D97-AF65-F5344CB8AC3E}">
        <p14:creationId xmlns:p14="http://schemas.microsoft.com/office/powerpoint/2010/main" val="336070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216B61-6F8E-4D83-8228-FCC5BD59F490}" type="slidenum">
              <a:rPr lang="nl-NL" smtClean="0"/>
              <a:t>3</a:t>
            </a:fld>
            <a:endParaRPr lang="nl-NL"/>
          </a:p>
        </p:txBody>
      </p:sp>
    </p:spTree>
    <p:extLst>
      <p:ext uri="{BB962C8B-B14F-4D97-AF65-F5344CB8AC3E}">
        <p14:creationId xmlns:p14="http://schemas.microsoft.com/office/powerpoint/2010/main" val="35017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399177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12</a:t>
            </a:fld>
            <a:endParaRPr lang="nl-NL"/>
          </a:p>
        </p:txBody>
      </p:sp>
    </p:spTree>
    <p:extLst>
      <p:ext uri="{BB962C8B-B14F-4D97-AF65-F5344CB8AC3E}">
        <p14:creationId xmlns:p14="http://schemas.microsoft.com/office/powerpoint/2010/main" val="427205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13</a:t>
            </a:fld>
            <a:endParaRPr lang="nl-NL"/>
          </a:p>
        </p:txBody>
      </p:sp>
    </p:spTree>
    <p:extLst>
      <p:ext uri="{BB962C8B-B14F-4D97-AF65-F5344CB8AC3E}">
        <p14:creationId xmlns:p14="http://schemas.microsoft.com/office/powerpoint/2010/main" val="181360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14</a:t>
            </a:fld>
            <a:endParaRPr lang="nl-NL"/>
          </a:p>
        </p:txBody>
      </p:sp>
    </p:spTree>
    <p:extLst>
      <p:ext uri="{BB962C8B-B14F-4D97-AF65-F5344CB8AC3E}">
        <p14:creationId xmlns:p14="http://schemas.microsoft.com/office/powerpoint/2010/main" val="28760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15</a:t>
            </a:fld>
            <a:endParaRPr lang="nl-NL"/>
          </a:p>
        </p:txBody>
      </p:sp>
    </p:spTree>
    <p:extLst>
      <p:ext uri="{BB962C8B-B14F-4D97-AF65-F5344CB8AC3E}">
        <p14:creationId xmlns:p14="http://schemas.microsoft.com/office/powerpoint/2010/main" val="41336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16</a:t>
            </a:fld>
            <a:endParaRPr lang="nl-NL"/>
          </a:p>
        </p:txBody>
      </p:sp>
    </p:spTree>
    <p:extLst>
      <p:ext uri="{BB962C8B-B14F-4D97-AF65-F5344CB8AC3E}">
        <p14:creationId xmlns:p14="http://schemas.microsoft.com/office/powerpoint/2010/main" val="194185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17</a:t>
            </a:fld>
            <a:endParaRPr lang="nl-NL"/>
          </a:p>
        </p:txBody>
      </p:sp>
    </p:spTree>
    <p:extLst>
      <p:ext uri="{BB962C8B-B14F-4D97-AF65-F5344CB8AC3E}">
        <p14:creationId xmlns:p14="http://schemas.microsoft.com/office/powerpoint/2010/main" val="94222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E277058-AE6E-ED45-8896-2180E782B718}" type="slidenum">
              <a:rPr lang="nl-NL" smtClean="0"/>
              <a:t>19</a:t>
            </a:fld>
            <a:endParaRPr lang="nl-NL"/>
          </a:p>
        </p:txBody>
      </p:sp>
    </p:spTree>
    <p:extLst>
      <p:ext uri="{BB962C8B-B14F-4D97-AF65-F5344CB8AC3E}">
        <p14:creationId xmlns:p14="http://schemas.microsoft.com/office/powerpoint/2010/main" val="125850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2248B-F56C-7E4B-A094-77EE86F3D58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685F9B1-A616-A547-B55A-83046A884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5112D40-9D91-C946-9258-ACF013BB035B}"/>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37F10C5E-4B21-924F-967C-E3B51397FE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3C5F27-B2E0-1D44-8394-95645453AF94}"/>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248762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4098F-033B-A843-9CAB-6821A6A1821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30E4242-721C-8C42-B3F4-35B8322E675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67A8EB-70D4-D04A-B800-6A0375C81C76}"/>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7316260E-66C3-994B-93DD-0FD6FCC8EF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4878DE-87D0-F847-B9DE-5B5BC1DC6740}"/>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4260618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08D1AB0-F2D9-D842-96FE-107A1BF055D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FDA4963-9BBA-D34E-8582-5D70625D7E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FB660F-DB01-314C-9EDB-5FC576CD2707}"/>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98B0F318-452B-0943-A6ED-CDF0E6524C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AAFEBD-CF54-1043-9623-93638CA6E6A0}"/>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124604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B9D58-B3D4-1442-A0FC-F5FB5A0D738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8FC5F55-FCFF-C740-BE77-75C463BCFB3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4A2985-BB0D-A245-B6AA-B08FECE14FD8}"/>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0CC164FF-D5B8-894F-81F3-46D4CC0492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3CD185-9001-254C-8540-61337F0B6AC0}"/>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4074252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D27B4-B181-8545-9A3F-B6C998D60AB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BE72278-08FB-124C-98CC-09E85894BA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835BC2C-95B4-874A-8EEB-16B5479B8196}"/>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FEC88074-8747-9D44-A837-420D8677D4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B6DF8D-45B8-BA42-AE61-7415A9D34173}"/>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361884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C0F36-215C-B44A-9437-4AB903FA48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E172FE-CA83-3F4B-ADD0-F2047AF8628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EC45374-D614-8B4D-BD70-0FEAEBB091D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681A986-D5EE-5344-A7CB-C6377E6AF6AB}"/>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536B9E90-D8F2-6141-B67B-CB9E7B1404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387E31F-1135-454B-83E8-D4EE5C2B0404}"/>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211547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6CE12-9DA8-E64B-993C-3B7384A25D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E3DF497-E219-F848-A393-D7A4A498F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77C74F1-7662-0843-9DEC-36E03C1E72F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9AD0EE4-AE07-624F-AA16-70E863F11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1A753F-1F5C-FF4F-BF2D-88281C1C10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EFA9487-BD1D-7047-830D-9D0A55143551}"/>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8" name="Tijdelijke aanduiding voor voettekst 7">
            <a:extLst>
              <a:ext uri="{FF2B5EF4-FFF2-40B4-BE49-F238E27FC236}">
                <a16:creationId xmlns:a16="http://schemas.microsoft.com/office/drawing/2014/main" id="{80E87B85-0257-BB44-9863-6AB1A18CA42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C20B4C7-3419-4C43-81CD-28B39967F0F6}"/>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64108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A0FC9-C354-514E-8E73-BFACB27E513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4ED011F-6D1B-1240-8F61-D5D670EB1584}"/>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4" name="Tijdelijke aanduiding voor voettekst 3">
            <a:extLst>
              <a:ext uri="{FF2B5EF4-FFF2-40B4-BE49-F238E27FC236}">
                <a16:creationId xmlns:a16="http://schemas.microsoft.com/office/drawing/2014/main" id="{8A9B6BFB-1046-0642-BE5D-11550190834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588600B-B133-FF40-884D-5E12133418FD}"/>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364678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C4B040A-2611-6A4B-89CC-01D171283AD2}"/>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3" name="Tijdelijke aanduiding voor voettekst 2">
            <a:extLst>
              <a:ext uri="{FF2B5EF4-FFF2-40B4-BE49-F238E27FC236}">
                <a16:creationId xmlns:a16="http://schemas.microsoft.com/office/drawing/2014/main" id="{B757552D-7DF6-4D4E-9177-7A5AAB883DB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2DF7CB1-026B-9346-BEFA-53821D6230F6}"/>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53427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8D1B3-D4E5-034F-8656-D12B9E5237B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BBAC852-85F4-4646-A850-349F932A3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DD95814-EB3C-9046-B2F3-3F10B12BF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196EC9-10A7-8B4E-87EA-3B4AFE2A5AAB}"/>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7352C537-6710-C64D-AAEB-4EEED3441D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3F7C8C7-51D2-C040-B5D4-F4E22D2791D9}"/>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3817323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57EE2-9A49-7D43-B7F9-B29B4D8CF02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F39A243-54F3-B343-8412-2A85E16124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F3AB615-AE4C-3D46-821A-274003198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8BBE2F-119A-FA46-9941-DA2D17C80CA4}"/>
              </a:ext>
            </a:extLst>
          </p:cNvPr>
          <p:cNvSpPr>
            <a:spLocks noGrp="1"/>
          </p:cNvSpPr>
          <p:nvPr>
            <p:ph type="dt" sz="half" idx="10"/>
          </p:nvPr>
        </p:nvSpPr>
        <p:spPr/>
        <p:txBody>
          <a:bodyPr/>
          <a:lstStyle/>
          <a:p>
            <a:fld id="{A079ED7D-C162-794F-93F8-CCA45EBF8088}"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57523CEB-97E4-024A-8EEB-26BE1F1C616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B7E688C-8724-204C-90F9-46D7ABADB6B0}"/>
              </a:ext>
            </a:extLst>
          </p:cNvPr>
          <p:cNvSpPr>
            <a:spLocks noGrp="1"/>
          </p:cNvSpPr>
          <p:nvPr>
            <p:ph type="sldNum" sz="quarter" idx="12"/>
          </p:nvPr>
        </p:nvSpPr>
        <p:spPr/>
        <p:txBody>
          <a:bodyPr/>
          <a:lstStyle/>
          <a:p>
            <a:fld id="{BB769B15-9F2B-AE42-A0AA-4CBA9A657822}" type="slidenum">
              <a:rPr lang="nl-NL" smtClean="0"/>
              <a:t>‹nr.›</a:t>
            </a:fld>
            <a:endParaRPr lang="nl-NL"/>
          </a:p>
        </p:txBody>
      </p:sp>
    </p:spTree>
    <p:extLst>
      <p:ext uri="{BB962C8B-B14F-4D97-AF65-F5344CB8AC3E}">
        <p14:creationId xmlns:p14="http://schemas.microsoft.com/office/powerpoint/2010/main" val="321169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89832AF-1B9D-234D-B1C2-A1E174E9C1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9DA1B20-7E66-BE41-80EA-9713059E2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F094CC-EB54-2B43-90E9-E031460C6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9ED7D-C162-794F-93F8-CCA45EBF8088}"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9368B5A0-14C2-2F48-AB86-4E542BFAC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B0D6C4D-13E6-FC40-AF97-6CCBF023F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69B15-9F2B-AE42-A0AA-4CBA9A657822}" type="slidenum">
              <a:rPr lang="nl-NL" smtClean="0"/>
              <a:t>‹nr.›</a:t>
            </a:fld>
            <a:endParaRPr lang="nl-NL"/>
          </a:p>
        </p:txBody>
      </p:sp>
    </p:spTree>
    <p:extLst>
      <p:ext uri="{BB962C8B-B14F-4D97-AF65-F5344CB8AC3E}">
        <p14:creationId xmlns:p14="http://schemas.microsoft.com/office/powerpoint/2010/main" val="3712516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ewereldmorgen.be/artikel/2017/10/09/de-rode-draad-in-het-geknoei-van-de-regering-miche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zootjegeregeld.n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voedingscentrum.nl/voedselafdr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youtu.be/3H7AMOJMi84" TargetMode="External"/><Relationship Id="rId5" Type="http://schemas.openxmlformats.org/officeDocument/2006/relationships/hyperlink" Target="https://youtu.be/K3p_CyT0JZY?list=PLiBhru9DzrzSzm3-gXnFD3FIaKBXoAFZD" TargetMode="Externa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ah.nl/over-ah/duurzaamheid/verpakkingen" TargetMode="External"/><Relationship Id="rId5" Type="http://schemas.openxmlformats.org/officeDocument/2006/relationships/hyperlink" Target="https://www.voordewereldvanmorgen.nl/duurzame-blogs/5x-innovatieve-verpakkingen"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tno.nl/media/2114/tno_innoveren_voor_gezondheid.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vilans.nl/artikelen/12-technologische-ontwikkelingen-in-de-zorg" TargetMode="External"/><Relationship Id="rId2" Type="http://schemas.openxmlformats.org/officeDocument/2006/relationships/hyperlink" Target="https://www.youtube.com/watch?v=1OZlkAlCdFc"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tno.nl/nl/tno-insights/artikelen/het-gezonde-leven-van-de-toekomst/"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aart, kijken, rook, stuk&#10;&#10;Automatisch gegenereerde beschrijving">
            <a:extLst>
              <a:ext uri="{FF2B5EF4-FFF2-40B4-BE49-F238E27FC236}">
                <a16:creationId xmlns:a16="http://schemas.microsoft.com/office/drawing/2014/main" id="{C4E78AB3-D77C-C448-AAA2-A0926BE1746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195" b="11034"/>
          <a:stretch/>
        </p:blipFill>
        <p:spPr>
          <a:xfrm>
            <a:off x="20" y="10"/>
            <a:ext cx="12191980" cy="4571990"/>
          </a:xfrm>
          <a:prstGeom prst="rect">
            <a:avLst/>
          </a:prstGeom>
        </p:spPr>
      </p:pic>
      <p:sp>
        <p:nvSpPr>
          <p:cNvPr id="11" name="Rectangle 10">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EF866245-B278-214C-B7D1-9566262D27C3}"/>
              </a:ext>
            </a:extLst>
          </p:cNvPr>
          <p:cNvSpPr>
            <a:spLocks noGrp="1"/>
          </p:cNvSpPr>
          <p:nvPr>
            <p:ph type="ctrTitle"/>
          </p:nvPr>
        </p:nvSpPr>
        <p:spPr>
          <a:xfrm>
            <a:off x="433136" y="5091762"/>
            <a:ext cx="7834193" cy="1264588"/>
          </a:xfrm>
        </p:spPr>
        <p:txBody>
          <a:bodyPr anchor="ctr">
            <a:normAutofit/>
          </a:bodyPr>
          <a:lstStyle/>
          <a:p>
            <a:pPr algn="r"/>
            <a:r>
              <a:rPr lang="nl-NL" dirty="0"/>
              <a:t>Rode draad periode 2</a:t>
            </a:r>
          </a:p>
        </p:txBody>
      </p:sp>
      <p:sp>
        <p:nvSpPr>
          <p:cNvPr id="3" name="Ondertitel 2">
            <a:extLst>
              <a:ext uri="{FF2B5EF4-FFF2-40B4-BE49-F238E27FC236}">
                <a16:creationId xmlns:a16="http://schemas.microsoft.com/office/drawing/2014/main" id="{BC235695-98C3-1A40-8274-B97921BC1632}"/>
              </a:ext>
            </a:extLst>
          </p:cNvPr>
          <p:cNvSpPr>
            <a:spLocks noGrp="1"/>
          </p:cNvSpPr>
          <p:nvPr>
            <p:ph type="subTitle" idx="1"/>
          </p:nvPr>
        </p:nvSpPr>
        <p:spPr>
          <a:xfrm>
            <a:off x="8499107" y="5091763"/>
            <a:ext cx="2974207" cy="1264587"/>
          </a:xfrm>
        </p:spPr>
        <p:txBody>
          <a:bodyPr anchor="ctr">
            <a:normAutofit/>
          </a:bodyPr>
          <a:lstStyle/>
          <a:p>
            <a:pPr algn="l"/>
            <a:r>
              <a:rPr lang="nl-NL" sz="2000"/>
              <a:t>Leerjaar 2</a:t>
            </a:r>
          </a:p>
        </p:txBody>
      </p:sp>
      <p:cxnSp>
        <p:nvCxnSpPr>
          <p:cNvPr id="13" name="Straight Connector 1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9587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92598" y="640263"/>
            <a:ext cx="5221266" cy="1344975"/>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Zooitje</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geregeld</a:t>
            </a:r>
            <a:endParaRPr lang="en-US" sz="4000" kern="1200" dirty="0">
              <a:solidFill>
                <a:schemeClr val="tx1"/>
              </a:solidFill>
              <a:latin typeface="+mj-lt"/>
              <a:ea typeface="+mj-ea"/>
              <a:cs typeface="+mj-cs"/>
            </a:endParaRPr>
          </a:p>
        </p:txBody>
      </p:sp>
      <p:pic>
        <p:nvPicPr>
          <p:cNvPr id="1026" name="Picture 2" descr="Zootje Gerege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4632" y="2026538"/>
            <a:ext cx="5126736" cy="26494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391903" y="2121763"/>
            <a:ext cx="5235490" cy="3773010"/>
          </a:xfrm>
          <a:prstGeom prst="rect">
            <a:avLst/>
          </a:prstGeom>
        </p:spPr>
        <p:txBody>
          <a:bodyPr vert="horz" lIns="91440" tIns="45720" rIns="91440" bIns="45720" rtlCol="0">
            <a:noAutofit/>
          </a:bodyPr>
          <a:lstStyle/>
          <a:p>
            <a:pPr>
              <a:lnSpc>
                <a:spcPct val="90000"/>
              </a:lnSpc>
              <a:spcAft>
                <a:spcPts val="600"/>
              </a:spcAft>
            </a:pPr>
            <a:r>
              <a:rPr lang="en-US" sz="1600" dirty="0" err="1"/>
              <a:t>Uitgangspunten</a:t>
            </a:r>
            <a:r>
              <a:rPr lang="en-US" sz="1600" dirty="0"/>
              <a:t>:</a:t>
            </a:r>
          </a:p>
          <a:p>
            <a:pPr marL="285750" indent="-228600">
              <a:lnSpc>
                <a:spcPct val="90000"/>
              </a:lnSpc>
              <a:spcAft>
                <a:spcPts val="600"/>
              </a:spcAft>
              <a:buFont typeface="Arial" panose="020B0604020202020204" pitchFamily="34" charset="0"/>
              <a:buChar char="•"/>
            </a:pPr>
            <a:r>
              <a:rPr lang="en-US" sz="1600" dirty="0"/>
              <a:t>Minder </a:t>
            </a:r>
            <a:r>
              <a:rPr lang="en-US" sz="1600" dirty="0" err="1"/>
              <a:t>kopen</a:t>
            </a:r>
            <a:endParaRPr lang="en-US" sz="1600" dirty="0"/>
          </a:p>
          <a:p>
            <a:pPr marL="285750" indent="-228600">
              <a:lnSpc>
                <a:spcPct val="90000"/>
              </a:lnSpc>
              <a:spcAft>
                <a:spcPts val="600"/>
              </a:spcAft>
              <a:buFont typeface="Arial" panose="020B0604020202020204" pitchFamily="34" charset="0"/>
              <a:buChar char="•"/>
            </a:pPr>
            <a:r>
              <a:rPr lang="en-US" sz="1600" dirty="0"/>
              <a:t>Slimmer </a:t>
            </a:r>
            <a:r>
              <a:rPr lang="en-US" sz="1600" dirty="0" err="1"/>
              <a:t>kiezen</a:t>
            </a:r>
            <a:endParaRPr lang="en-US" sz="1600" dirty="0"/>
          </a:p>
          <a:p>
            <a:pPr marL="285750" indent="-228600">
              <a:lnSpc>
                <a:spcPct val="90000"/>
              </a:lnSpc>
              <a:spcAft>
                <a:spcPts val="600"/>
              </a:spcAft>
              <a:buFont typeface="Arial" panose="020B0604020202020204" pitchFamily="34" charset="0"/>
              <a:buChar char="•"/>
            </a:pPr>
            <a:r>
              <a:rPr lang="en-US" sz="1600" dirty="0"/>
              <a:t>Langer </a:t>
            </a:r>
            <a:r>
              <a:rPr lang="en-US" sz="1600" dirty="0" err="1"/>
              <a:t>gebruiken</a:t>
            </a:r>
            <a:endParaRPr lang="en-US" sz="1600" dirty="0"/>
          </a:p>
          <a:p>
            <a:pPr marL="285750" indent="-228600">
              <a:lnSpc>
                <a:spcPct val="90000"/>
              </a:lnSpc>
              <a:spcAft>
                <a:spcPts val="600"/>
              </a:spcAft>
              <a:buFont typeface="Arial" panose="020B0604020202020204" pitchFamily="34" charset="0"/>
              <a:buChar char="•"/>
            </a:pPr>
            <a:r>
              <a:rPr lang="en-US" sz="1600" dirty="0" err="1"/>
              <a:t>Beter</a:t>
            </a:r>
            <a:r>
              <a:rPr lang="en-US" sz="1600" dirty="0"/>
              <a:t> </a:t>
            </a:r>
            <a:r>
              <a:rPr lang="en-US" sz="1600" dirty="0" err="1"/>
              <a:t>weggooien</a:t>
            </a:r>
            <a:endParaRPr lang="en-US" sz="1600"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hlinkClick r:id="rId3"/>
              </a:rPr>
              <a:t>https://www.zootjegeregeld.nl/</a:t>
            </a:r>
            <a:endParaRPr lang="en-US" sz="1600" dirty="0"/>
          </a:p>
        </p:txBody>
      </p:sp>
    </p:spTree>
    <p:extLst>
      <p:ext uri="{BB962C8B-B14F-4D97-AF65-F5344CB8AC3E}">
        <p14:creationId xmlns:p14="http://schemas.microsoft.com/office/powerpoint/2010/main" val="4228729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28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4256" y="4767072"/>
            <a:ext cx="6594189" cy="1625210"/>
          </a:xfrm>
        </p:spPr>
        <p:txBody>
          <a:bodyPr>
            <a:normAutofit/>
          </a:bodyPr>
          <a:lstStyle/>
          <a:p>
            <a:pPr algn="r"/>
            <a:r>
              <a:rPr lang="nl-NL">
                <a:solidFill>
                  <a:srgbClr val="FFFFFF"/>
                </a:solidFill>
              </a:rPr>
              <a:t>Duurzaam voedselsysteem</a:t>
            </a:r>
          </a:p>
        </p:txBody>
      </p:sp>
      <p:pic>
        <p:nvPicPr>
          <p:cNvPr id="4" name="Afbeelding 3" descr="Afbeelding met binnen, tafel, speelgoed, klein&#10;&#10;Automatisch gegenereerde beschrijving"/>
          <p:cNvPicPr>
            <a:picLocks noChangeAspect="1"/>
          </p:cNvPicPr>
          <p:nvPr/>
        </p:nvPicPr>
        <p:blipFill rotWithShape="1">
          <a:blip r:embed="rId3"/>
          <a:srcRect t="6064" r="1" b="8360"/>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8029319" y="917725"/>
            <a:ext cx="3424739" cy="4852362"/>
          </a:xfrm>
        </p:spPr>
        <p:txBody>
          <a:bodyPr anchor="ctr">
            <a:normAutofit/>
          </a:bodyPr>
          <a:lstStyle/>
          <a:p>
            <a:pPr marL="0" indent="0">
              <a:buNone/>
            </a:pPr>
            <a:r>
              <a:rPr lang="nl-NL" sz="2000">
                <a:solidFill>
                  <a:srgbClr val="FFFFFF"/>
                </a:solidFill>
              </a:rPr>
              <a:t>Een duurzaam voedselsysteem voorziet in de voedingsbehoefte van alle mensen, nu en in de toekomst, en beschermt tegelijkertijd de ecologische systemen op aarde. </a:t>
            </a:r>
          </a:p>
          <a:p>
            <a:pPr marL="0" indent="0">
              <a:buNone/>
            </a:pPr>
            <a:r>
              <a:rPr lang="nl-NL" sz="2000">
                <a:solidFill>
                  <a:srgbClr val="FFFFFF"/>
                </a:solidFill>
              </a:rPr>
              <a:t>Het huidige voedselsysteem is niet duurzaam.</a:t>
            </a:r>
          </a:p>
        </p:txBody>
      </p:sp>
    </p:spTree>
    <p:extLst>
      <p:ext uri="{BB962C8B-B14F-4D97-AF65-F5344CB8AC3E}">
        <p14:creationId xmlns:p14="http://schemas.microsoft.com/office/powerpoint/2010/main" val="240771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094105" y="802955"/>
            <a:ext cx="4977976" cy="1454051"/>
          </a:xfrm>
        </p:spPr>
        <p:txBody>
          <a:bodyPr>
            <a:normAutofit/>
          </a:bodyPr>
          <a:lstStyle/>
          <a:p>
            <a:r>
              <a:rPr lang="nl-NL">
                <a:solidFill>
                  <a:srgbClr val="000000"/>
                </a:solidFill>
              </a:rPr>
              <a:t>Voedselketen en voedselafdruk</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8680" r="12945"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6090574" y="2421682"/>
            <a:ext cx="4977578" cy="3639289"/>
          </a:xfrm>
        </p:spPr>
        <p:txBody>
          <a:bodyPr anchor="ctr">
            <a:normAutofit/>
          </a:bodyPr>
          <a:lstStyle/>
          <a:p>
            <a:r>
              <a:rPr lang="nl-NL" sz="2000">
                <a:solidFill>
                  <a:srgbClr val="000000"/>
                </a:solidFill>
                <a:hlinkClick r:id="rId5"/>
              </a:rPr>
              <a:t>https://youtu.be/K3p_CyT0JZY?list=PLiBhru9DzrzSzm3-gXnFD3FIaKBXoAFZD</a:t>
            </a:r>
            <a:r>
              <a:rPr lang="nl-NL" sz="2000">
                <a:solidFill>
                  <a:srgbClr val="000000"/>
                </a:solidFill>
              </a:rPr>
              <a:t> </a:t>
            </a:r>
            <a:endParaRPr lang="nl-NL" sz="2000">
              <a:solidFill>
                <a:srgbClr val="000000"/>
              </a:solidFill>
              <a:hlinkClick r:id="rId6"/>
            </a:endParaRPr>
          </a:p>
          <a:p>
            <a:r>
              <a:rPr lang="nl-NL" sz="2000">
                <a:solidFill>
                  <a:srgbClr val="000000"/>
                </a:solidFill>
                <a:hlinkClick r:id="rId6"/>
              </a:rPr>
              <a:t>Voedselafdruk filmpje</a:t>
            </a:r>
            <a:endParaRPr lang="nl-NL" sz="2000">
              <a:solidFill>
                <a:srgbClr val="000000"/>
              </a:solidFill>
            </a:endParaRPr>
          </a:p>
          <a:p>
            <a:r>
              <a:rPr lang="nl-NL" sz="2000">
                <a:solidFill>
                  <a:srgbClr val="000000"/>
                </a:solidFill>
                <a:hlinkClick r:id="rId7"/>
              </a:rPr>
              <a:t>https://www.voedingscentrum.nl/voedselafdruk</a:t>
            </a:r>
            <a:endParaRPr lang="nl-NL" sz="2000">
              <a:solidFill>
                <a:srgbClr val="000000"/>
              </a:solidFill>
            </a:endParaRPr>
          </a:p>
          <a:p>
            <a:r>
              <a:rPr lang="nl-NL" sz="2000">
                <a:solidFill>
                  <a:srgbClr val="000000"/>
                </a:solidFill>
              </a:rPr>
              <a:t>De Voedselafdruk is een model om de milieu-impact van ons voedingspatroon inzichtelijk te maken. Met de term ‘voedselafdruk’ bedoelen we de ecologische voetafdruk van de voedselconsumptie. </a:t>
            </a:r>
          </a:p>
          <a:p>
            <a:endParaRPr lang="nl-NL" sz="2000">
              <a:solidFill>
                <a:srgbClr val="000000"/>
              </a:solidFill>
            </a:endParaRPr>
          </a:p>
          <a:p>
            <a:endParaRPr lang="nl-NL" sz="2000">
              <a:solidFill>
                <a:srgbClr val="000000"/>
              </a:solidFill>
            </a:endParaRPr>
          </a:p>
        </p:txBody>
      </p:sp>
    </p:spTree>
    <p:extLst>
      <p:ext uri="{BB962C8B-B14F-4D97-AF65-F5344CB8AC3E}">
        <p14:creationId xmlns:p14="http://schemas.microsoft.com/office/powerpoint/2010/main" val="197775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sz="4100">
                <a:solidFill>
                  <a:srgbClr val="FFFFFF"/>
                </a:solidFill>
              </a:rPr>
              <a:t>Klimaatbelasting</a:t>
            </a:r>
          </a:p>
        </p:txBody>
      </p:sp>
      <p:sp>
        <p:nvSpPr>
          <p:cNvPr id="3" name="Tijdelijke aanduiding voor inhoud 2"/>
          <p:cNvSpPr>
            <a:spLocks noGrp="1"/>
          </p:cNvSpPr>
          <p:nvPr>
            <p:ph idx="1"/>
          </p:nvPr>
        </p:nvSpPr>
        <p:spPr>
          <a:xfrm>
            <a:off x="6090574" y="801866"/>
            <a:ext cx="5306084" cy="5230634"/>
          </a:xfrm>
        </p:spPr>
        <p:txBody>
          <a:bodyPr anchor="ctr">
            <a:normAutofit/>
          </a:bodyPr>
          <a:lstStyle/>
          <a:p>
            <a:r>
              <a:rPr lang="nl-NL" sz="2200">
                <a:solidFill>
                  <a:srgbClr val="000000"/>
                </a:solidFill>
              </a:rPr>
              <a:t>Voedsel belast het klimaat door energieverbruik en de uitstoot van broeikasgassen. </a:t>
            </a:r>
          </a:p>
          <a:p>
            <a:endParaRPr lang="nl-NL" sz="2200">
              <a:solidFill>
                <a:srgbClr val="000000"/>
              </a:solidFill>
            </a:endParaRPr>
          </a:p>
          <a:p>
            <a:r>
              <a:rPr lang="nl-NL" sz="2200">
                <a:solidFill>
                  <a:srgbClr val="000000"/>
                </a:solidFill>
              </a:rPr>
              <a:t>Voor productie wordt een groot deel van het beschikbare land en water gebruikt. </a:t>
            </a:r>
          </a:p>
          <a:p>
            <a:endParaRPr lang="nl-NL" sz="2200">
              <a:solidFill>
                <a:srgbClr val="000000"/>
              </a:solidFill>
            </a:endParaRPr>
          </a:p>
          <a:p>
            <a:r>
              <a:rPr lang="nl-NL" sz="2200">
                <a:solidFill>
                  <a:srgbClr val="000000"/>
                </a:solidFill>
              </a:rPr>
              <a:t>Daarnaast zijn er milieuproblemen aan verbonden, zoals mestoverschot en overbevissing. </a:t>
            </a:r>
          </a:p>
          <a:p>
            <a:endParaRPr lang="nl-NL" sz="2200">
              <a:solidFill>
                <a:srgbClr val="000000"/>
              </a:solidFill>
            </a:endParaRPr>
          </a:p>
          <a:p>
            <a:r>
              <a:rPr lang="nl-NL" sz="2200">
                <a:solidFill>
                  <a:srgbClr val="000000"/>
                </a:solidFill>
              </a:rPr>
              <a:t>Vlees is het meest belastend voor het milieu, gevolgd door zuivel, dranken en bewerkte producten. </a:t>
            </a:r>
          </a:p>
          <a:p>
            <a:endParaRPr lang="nl-NL" sz="2200">
              <a:solidFill>
                <a:srgbClr val="000000"/>
              </a:solidFill>
            </a:endParaRPr>
          </a:p>
        </p:txBody>
      </p:sp>
    </p:spTree>
    <p:extLst>
      <p:ext uri="{BB962C8B-B14F-4D97-AF65-F5344CB8AC3E}">
        <p14:creationId xmlns:p14="http://schemas.microsoft.com/office/powerpoint/2010/main" val="347379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41EA57-DEA6-4BE9-B11E-1FBCC76B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p:cNvPicPr>
            <a:picLocks noChangeAspect="1"/>
          </p:cNvPicPr>
          <p:nvPr/>
        </p:nvPicPr>
        <p:blipFill rotWithShape="1">
          <a:blip r:embed="rId3"/>
          <a:srcRect t="45560" r="-3" b="5631"/>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7" name="Afbeelding 6"/>
          <p:cNvPicPr>
            <a:picLocks noChangeAspect="1"/>
          </p:cNvPicPr>
          <p:nvPr/>
        </p:nvPicPr>
        <p:blipFill rotWithShape="1">
          <a:blip r:embed="rId4"/>
          <a:srcRect t="14480" b="26945"/>
          <a:stretch/>
        </p:blipFill>
        <p:spPr>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Afbeelding 5"/>
          <p:cNvPicPr>
            <a:picLocks noChangeAspect="1"/>
          </p:cNvPicPr>
          <p:nvPr/>
        </p:nvPicPr>
        <p:blipFill rotWithShape="1">
          <a:blip r:embed="rId5"/>
          <a:srcRect t="16234" b="5248"/>
          <a:stretch/>
        </p:blipFill>
        <p:spPr>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6" name="Freeform 15">
            <a:extLst>
              <a:ext uri="{FF2B5EF4-FFF2-40B4-BE49-F238E27FC236}">
                <a16:creationId xmlns:a16="http://schemas.microsoft.com/office/drawing/2014/main" id="{A26922E4-CEB0-4BFE-BAD1-403E6A417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F86758B-3106-4324-A03D-67715F7F1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838200" y="365125"/>
            <a:ext cx="5088040" cy="1325563"/>
          </a:xfrm>
        </p:spPr>
        <p:txBody>
          <a:bodyPr>
            <a:normAutofit/>
          </a:bodyPr>
          <a:lstStyle/>
          <a:p>
            <a:r>
              <a:rPr lang="nl-NL" sz="4000">
                <a:solidFill>
                  <a:srgbClr val="000000"/>
                </a:solidFill>
              </a:rPr>
              <a:t>Belasting van veeteelt op het milieu </a:t>
            </a:r>
          </a:p>
        </p:txBody>
      </p:sp>
      <p:sp>
        <p:nvSpPr>
          <p:cNvPr id="5" name="Tijdelijke aanduiding voor inhoud 4"/>
          <p:cNvSpPr txBox="1">
            <a:spLocks noGrp="1"/>
          </p:cNvSpPr>
          <p:nvPr>
            <p:ph idx="1"/>
          </p:nvPr>
        </p:nvSpPr>
        <p:spPr>
          <a:xfrm>
            <a:off x="838200" y="2021249"/>
            <a:ext cx="5707565" cy="4155713"/>
          </a:xfrm>
          <a:prstGeom prst="rect">
            <a:avLst/>
          </a:prstGeom>
        </p:spPr>
        <p:txBody>
          <a:bodyPr rtlCol="0">
            <a:normAutofit/>
          </a:bodyPr>
          <a:lstStyle/>
          <a:p>
            <a:pPr marL="0" indent="0">
              <a:buNone/>
            </a:pPr>
            <a:r>
              <a:rPr lang="nl-NL" sz="2000">
                <a:solidFill>
                  <a:srgbClr val="000000"/>
                </a:solidFill>
              </a:rPr>
              <a:t>Wereldwijd is veeteelt verantwoordelijk voor:</a:t>
            </a:r>
          </a:p>
          <a:p>
            <a:pPr marL="0" indent="0">
              <a:buNone/>
            </a:pPr>
            <a:r>
              <a:rPr lang="nl-NL" sz="2000">
                <a:solidFill>
                  <a:srgbClr val="000000"/>
                </a:solidFill>
              </a:rPr>
              <a:t>+/- 18% van de broeikasemissies</a:t>
            </a:r>
          </a:p>
          <a:p>
            <a:pPr marL="0" indent="0">
              <a:buNone/>
            </a:pPr>
            <a:r>
              <a:rPr lang="nl-NL" sz="2000">
                <a:solidFill>
                  <a:srgbClr val="000000"/>
                </a:solidFill>
              </a:rPr>
              <a:t>+/- 80%  van het landgebruik</a:t>
            </a:r>
          </a:p>
          <a:p>
            <a:pPr marL="0" indent="0">
              <a:buNone/>
            </a:pPr>
            <a:r>
              <a:rPr lang="nl-NL" sz="2000">
                <a:solidFill>
                  <a:srgbClr val="000000"/>
                </a:solidFill>
              </a:rPr>
              <a:t>+/- 50% van het agrarisch watergebruik</a:t>
            </a:r>
          </a:p>
          <a:p>
            <a:pPr marL="0" indent="0">
              <a:buNone/>
            </a:pPr>
            <a:r>
              <a:rPr lang="nl-NL" sz="2000">
                <a:solidFill>
                  <a:srgbClr val="000000"/>
                </a:solidFill>
              </a:rPr>
              <a:t>Vlees veroorzaakt 40% van de klimaatbelasting door voedsel van de gemiddelde Nederlander. Vlees heeft zoveel impact omdat voor de productie van 1 kilo vlees ongeveer 5 kilo plantaardig voer nodig is. Minder vlees eten is dus goed voor het klimaat. </a:t>
            </a:r>
          </a:p>
        </p:txBody>
      </p:sp>
    </p:spTree>
    <p:extLst>
      <p:ext uri="{BB962C8B-B14F-4D97-AF65-F5344CB8AC3E}">
        <p14:creationId xmlns:p14="http://schemas.microsoft.com/office/powerpoint/2010/main" val="312323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A5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4256" y="4767072"/>
            <a:ext cx="6594189" cy="1625210"/>
          </a:xfrm>
        </p:spPr>
        <p:txBody>
          <a:bodyPr>
            <a:normAutofit/>
          </a:bodyPr>
          <a:lstStyle/>
          <a:p>
            <a:pPr algn="r"/>
            <a:r>
              <a:rPr lang="nl-NL" sz="4100">
                <a:solidFill>
                  <a:srgbClr val="FFFFFF"/>
                </a:solidFill>
              </a:rPr>
              <a:t>Aspecten van duurzaamheid: productieketen</a:t>
            </a:r>
          </a:p>
        </p:txBody>
      </p:sp>
      <p:pic>
        <p:nvPicPr>
          <p:cNvPr id="4" name="Afbeelding 3"/>
          <p:cNvPicPr>
            <a:picLocks noChangeAspect="1"/>
          </p:cNvPicPr>
          <p:nvPr/>
        </p:nvPicPr>
        <p:blipFill rotWithShape="1">
          <a:blip r:embed="rId3"/>
          <a:srcRect t="12493"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8029319" y="917725"/>
            <a:ext cx="3424739" cy="4852362"/>
          </a:xfrm>
        </p:spPr>
        <p:txBody>
          <a:bodyPr anchor="ctr">
            <a:normAutofit/>
          </a:bodyPr>
          <a:lstStyle/>
          <a:p>
            <a:r>
              <a:rPr lang="nl-NL" sz="2000">
                <a:solidFill>
                  <a:srgbClr val="FFFFFF"/>
                </a:solidFill>
              </a:rPr>
              <a:t>Elk product in de winkel heeft een aantal productiefasen doorlopen</a:t>
            </a:r>
          </a:p>
          <a:p>
            <a:r>
              <a:rPr lang="nl-NL" sz="2000">
                <a:solidFill>
                  <a:srgbClr val="FFFFFF"/>
                </a:solidFill>
              </a:rPr>
              <a:t>Deze productiefasen vormen de voedselproductieketen</a:t>
            </a:r>
          </a:p>
          <a:p>
            <a:r>
              <a:rPr lang="nl-NL" sz="2000">
                <a:solidFill>
                  <a:srgbClr val="FFFFFF"/>
                </a:solidFill>
              </a:rPr>
              <a:t>Bij iedere productiefase worden broeikasgassen uitgestoten</a:t>
            </a:r>
          </a:p>
          <a:p>
            <a:r>
              <a:rPr lang="nl-NL" sz="2000">
                <a:solidFill>
                  <a:srgbClr val="FFFFFF"/>
                </a:solidFill>
              </a:rPr>
              <a:t>Landbouw is verantwoordelijk voor +/- 40% van de broeikasgasuitstoot van voeding </a:t>
            </a:r>
          </a:p>
        </p:txBody>
      </p:sp>
    </p:spTree>
    <p:extLst>
      <p:ext uri="{BB962C8B-B14F-4D97-AF65-F5344CB8AC3E}">
        <p14:creationId xmlns:p14="http://schemas.microsoft.com/office/powerpoint/2010/main" val="218674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p:cNvSpPr>
            <a:spLocks noGrp="1"/>
          </p:cNvSpPr>
          <p:nvPr>
            <p:ph type="title"/>
          </p:nvPr>
        </p:nvSpPr>
        <p:spPr>
          <a:xfrm>
            <a:off x="804672" y="802955"/>
            <a:ext cx="4977976" cy="1454051"/>
          </a:xfrm>
        </p:spPr>
        <p:txBody>
          <a:bodyPr>
            <a:normAutofit/>
          </a:bodyPr>
          <a:lstStyle/>
          <a:p>
            <a:r>
              <a:rPr lang="nl-NL" sz="3100">
                <a:solidFill>
                  <a:srgbClr val="000000"/>
                </a:solidFill>
              </a:rPr>
              <a:t>Aspecten van duurzaamheid: klimaatverandering</a:t>
            </a:r>
          </a:p>
        </p:txBody>
      </p:sp>
      <p:sp>
        <p:nvSpPr>
          <p:cNvPr id="15"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p:cNvPicPr>
            <a:picLocks noChangeAspect="1"/>
          </p:cNvPicPr>
          <p:nvPr/>
        </p:nvPicPr>
        <p:blipFill rotWithShape="1">
          <a:blip r:embed="rId4">
            <a:alphaModFix/>
          </a:blip>
          <a:srcRect l="828" r="1064" b="-2"/>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Tijdelijke aanduiding voor inhoud 2"/>
          <p:cNvSpPr>
            <a:spLocks noGrp="1"/>
          </p:cNvSpPr>
          <p:nvPr>
            <p:ph idx="1"/>
          </p:nvPr>
        </p:nvSpPr>
        <p:spPr>
          <a:xfrm>
            <a:off x="804672" y="2421682"/>
            <a:ext cx="4977578" cy="3639289"/>
          </a:xfrm>
        </p:spPr>
        <p:txBody>
          <a:bodyPr anchor="ctr">
            <a:normAutofit/>
          </a:bodyPr>
          <a:lstStyle/>
          <a:p>
            <a:r>
              <a:rPr lang="nl-NL" sz="2000">
                <a:solidFill>
                  <a:srgbClr val="000000"/>
                </a:solidFill>
              </a:rPr>
              <a:t>Bij het maken en transporteren van voeding wordt energie verbruikt</a:t>
            </a:r>
          </a:p>
          <a:p>
            <a:r>
              <a:rPr lang="nl-NL" sz="2000">
                <a:solidFill>
                  <a:srgbClr val="000000"/>
                </a:solidFill>
              </a:rPr>
              <a:t>Denk aan verwarmen, koelen en vriezen</a:t>
            </a:r>
          </a:p>
          <a:p>
            <a:r>
              <a:rPr lang="nl-NL" sz="2000">
                <a:solidFill>
                  <a:srgbClr val="000000"/>
                </a:solidFill>
              </a:rPr>
              <a:t>Brandstoffen als gas, olie en kolen worden gebruikt voor deze energie </a:t>
            </a:r>
          </a:p>
          <a:p>
            <a:r>
              <a:rPr lang="nl-NL" sz="2000">
                <a:solidFill>
                  <a:srgbClr val="000000"/>
                </a:solidFill>
              </a:rPr>
              <a:t>Het gebruik van kunstmest en het houden van vee komen broeikasgassen vrij</a:t>
            </a:r>
          </a:p>
          <a:p>
            <a:r>
              <a:rPr lang="nl-NL" sz="2000">
                <a:solidFill>
                  <a:srgbClr val="000000"/>
                </a:solidFill>
              </a:rPr>
              <a:t>Broeikasgassen dragen bij aan de klimaatverandering </a:t>
            </a:r>
          </a:p>
        </p:txBody>
      </p:sp>
      <p:sp>
        <p:nvSpPr>
          <p:cNvPr id="17"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p:cNvPicPr>
            <a:picLocks noChangeAspect="1"/>
          </p:cNvPicPr>
          <p:nvPr/>
        </p:nvPicPr>
        <p:blipFill rotWithShape="1">
          <a:blip r:embed="rId5">
            <a:alphaModFix/>
          </a:blip>
          <a:srcRect l="17761" r="11575" b="-2"/>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1907115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5320" y="365125"/>
            <a:ext cx="5120114" cy="1692794"/>
          </a:xfrm>
        </p:spPr>
        <p:txBody>
          <a:bodyPr>
            <a:normAutofit/>
          </a:bodyPr>
          <a:lstStyle/>
          <a:p>
            <a:r>
              <a:rPr lang="nl-NL" sz="3700"/>
              <a:t>Aspecten van duurzaamheid: waterverbruik</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655321" y="2575034"/>
            <a:ext cx="5120113" cy="3462228"/>
          </a:xfrm>
        </p:spPr>
        <p:txBody>
          <a:bodyPr>
            <a:normAutofit/>
          </a:bodyPr>
          <a:lstStyle/>
          <a:p>
            <a:r>
              <a:rPr lang="nl-NL" sz="1800"/>
              <a:t>Er is water nodig om voedsel te verbouwen</a:t>
            </a:r>
          </a:p>
          <a:p>
            <a:r>
              <a:rPr lang="nl-NL" sz="1800"/>
              <a:t>Ongeveer de helft van ons totale zoetwatergebruik wordt gebruikt voor het verbouwen van voedsel</a:t>
            </a:r>
          </a:p>
          <a:p>
            <a:r>
              <a:rPr lang="nl-NL" sz="1800"/>
              <a:t>Dit veroorzaakt vooral in droge, warme landen voor problemen</a:t>
            </a:r>
          </a:p>
        </p:txBody>
      </p:sp>
      <p:pic>
        <p:nvPicPr>
          <p:cNvPr id="4" name="Afbeelding 3"/>
          <p:cNvPicPr>
            <a:picLocks noChangeAspect="1"/>
          </p:cNvPicPr>
          <p:nvPr/>
        </p:nvPicPr>
        <p:blipFill rotWithShape="1">
          <a:blip r:embed="rId3"/>
          <a:srcRect l="14777" r="2400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91703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t="7129" r="3" b="3"/>
          <a:stretch/>
        </p:blipFill>
        <p:spPr>
          <a:xfrm>
            <a:off x="8529321" y="10"/>
            <a:ext cx="3662680" cy="3401558"/>
          </a:xfrm>
          <a:custGeom>
            <a:avLst/>
            <a:gdLst>
              <a:gd name="connsiteX0" fmla="*/ 0 w 3662680"/>
              <a:gd name="connsiteY0" fmla="*/ 0 h 3401568"/>
              <a:gd name="connsiteX1" fmla="*/ 3662680 w 3662680"/>
              <a:gd name="connsiteY1" fmla="*/ 0 h 3401568"/>
              <a:gd name="connsiteX2" fmla="*/ 3662680 w 3662680"/>
              <a:gd name="connsiteY2" fmla="*/ 3401568 h 3401568"/>
              <a:gd name="connsiteX3" fmla="*/ 774527 w 3662680"/>
              <a:gd name="connsiteY3" fmla="*/ 3401568 h 3401568"/>
              <a:gd name="connsiteX4" fmla="*/ 769892 w 3662680"/>
              <a:gd name="connsiteY4" fmla="*/ 3133175 h 3401568"/>
              <a:gd name="connsiteX5" fmla="*/ 104445 w 3662680"/>
              <a:gd name="connsiteY5" fmla="*/ 21503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Afbeelding 4"/>
          <p:cNvPicPr>
            <a:picLocks noChangeAspect="1"/>
          </p:cNvPicPr>
          <p:nvPr/>
        </p:nvPicPr>
        <p:blipFill rotWithShape="1">
          <a:blip r:embed="rId3"/>
          <a:srcRect t="9669" r="-3" b="7729"/>
          <a:stretch/>
        </p:blipFill>
        <p:spPr>
          <a:xfrm>
            <a:off x="5115314" y="10"/>
            <a:ext cx="4118110" cy="340155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Afbeelding 3"/>
          <p:cNvPicPr>
            <a:picLocks noChangeAspect="1"/>
          </p:cNvPicPr>
          <p:nvPr/>
        </p:nvPicPr>
        <p:blipFill rotWithShape="1">
          <a:blip r:embed="rId4"/>
          <a:srcRect l="2722" r="7457" b="-1"/>
          <a:stretch/>
        </p:blipFill>
        <p:spPr>
          <a:xfrm>
            <a:off x="5168353" y="3456432"/>
            <a:ext cx="7023646" cy="3401568"/>
          </a:xfrm>
          <a:custGeom>
            <a:avLst/>
            <a:gdLst>
              <a:gd name="connsiteX0" fmla="*/ 749132 w 7023646"/>
              <a:gd name="connsiteY0" fmla="*/ 0 h 3401568"/>
              <a:gd name="connsiteX1" fmla="*/ 7023646 w 7023646"/>
              <a:gd name="connsiteY1" fmla="*/ 0 h 3401568"/>
              <a:gd name="connsiteX2" fmla="*/ 7023646 w 7023646"/>
              <a:gd name="connsiteY2" fmla="*/ 3401568 h 3401568"/>
              <a:gd name="connsiteX3" fmla="*/ 0 w 7023646"/>
              <a:gd name="connsiteY3" fmla="*/ 3401568 h 3401568"/>
              <a:gd name="connsiteX4" fmla="*/ 79008 w 7023646"/>
              <a:gd name="connsiteY4" fmla="*/ 3238906 h 3401568"/>
              <a:gd name="connsiteX5" fmla="*/ 749563 w 7023646"/>
              <a:gd name="connsiteY5" fmla="*/ 2495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el 1"/>
          <p:cNvSpPr>
            <a:spLocks noGrp="1"/>
          </p:cNvSpPr>
          <p:nvPr>
            <p:ph type="title"/>
          </p:nvPr>
        </p:nvSpPr>
        <p:spPr>
          <a:xfrm>
            <a:off x="448056" y="685800"/>
            <a:ext cx="4922338" cy="1325563"/>
          </a:xfrm>
        </p:spPr>
        <p:txBody>
          <a:bodyPr>
            <a:normAutofit/>
          </a:bodyPr>
          <a:lstStyle/>
          <a:p>
            <a:r>
              <a:rPr lang="nl-NL" sz="3400" dirty="0"/>
              <a:t>Verpakkingen</a:t>
            </a:r>
          </a:p>
        </p:txBody>
      </p:sp>
      <p:sp>
        <p:nvSpPr>
          <p:cNvPr id="3" name="Tijdelijke aanduiding voor inhoud 2"/>
          <p:cNvSpPr>
            <a:spLocks noGrp="1"/>
          </p:cNvSpPr>
          <p:nvPr>
            <p:ph idx="1"/>
          </p:nvPr>
        </p:nvSpPr>
        <p:spPr>
          <a:xfrm>
            <a:off x="448056" y="2514600"/>
            <a:ext cx="4922338" cy="3666744"/>
          </a:xfrm>
        </p:spPr>
        <p:txBody>
          <a:bodyPr>
            <a:normAutofit/>
          </a:bodyPr>
          <a:lstStyle/>
          <a:p>
            <a:r>
              <a:rPr lang="nl-NL" sz="2000" dirty="0"/>
              <a:t>Duurzame verpakkingen als  markteringsstrategie? </a:t>
            </a:r>
          </a:p>
          <a:p>
            <a:r>
              <a:rPr lang="nl-NL" sz="2000" dirty="0">
                <a:hlinkClick r:id="rId5"/>
              </a:rPr>
              <a:t>https://www.voordewereldvanmorgen.nl/duurzame-blogs/5x-innovatieve-verpakkingen</a:t>
            </a:r>
            <a:endParaRPr lang="nl-NL" sz="2000" dirty="0"/>
          </a:p>
          <a:p>
            <a:r>
              <a:rPr lang="nl-NL" sz="2000" dirty="0">
                <a:hlinkClick r:id="rId6"/>
              </a:rPr>
              <a:t>https://www.ah.nl/over-ah/duurzaamheid/verpakkingen</a:t>
            </a:r>
            <a:endParaRPr lang="nl-NL" sz="2000" dirty="0"/>
          </a:p>
          <a:p>
            <a:r>
              <a:rPr lang="nl-NL" sz="2000" dirty="0"/>
              <a:t>Link voedselverspilling en verpakkingen.</a:t>
            </a:r>
          </a:p>
        </p:txBody>
      </p:sp>
    </p:spTree>
    <p:extLst>
      <p:ext uri="{BB962C8B-B14F-4D97-AF65-F5344CB8AC3E}">
        <p14:creationId xmlns:p14="http://schemas.microsoft.com/office/powerpoint/2010/main" val="217155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55320" y="429030"/>
            <a:ext cx="2834640" cy="5457589"/>
          </a:xfrm>
        </p:spPr>
        <p:txBody>
          <a:bodyPr anchor="ctr">
            <a:normAutofit/>
          </a:bodyPr>
          <a:lstStyle/>
          <a:p>
            <a:r>
              <a:rPr lang="nl-NL" sz="2800" b="1"/>
              <a:t>Innovatie in de voedingsindustrie</a:t>
            </a:r>
            <a:br>
              <a:rPr lang="nl-NL" sz="2800" b="1"/>
            </a:br>
            <a:endParaRPr lang="nl-NL" sz="2800"/>
          </a:p>
        </p:txBody>
      </p:sp>
      <p:graphicFrame>
        <p:nvGraphicFramePr>
          <p:cNvPr id="5" name="Tijdelijke aanduiding voor inhoud 2">
            <a:extLst>
              <a:ext uri="{FF2B5EF4-FFF2-40B4-BE49-F238E27FC236}">
                <a16:creationId xmlns:a16="http://schemas.microsoft.com/office/drawing/2014/main" id="{860E8B29-BC70-4E85-B6CA-FEA4303BD02F}"/>
              </a:ext>
            </a:extLst>
          </p:cNvPr>
          <p:cNvGraphicFramePr>
            <a:graphicFrameLocks noGrp="1"/>
          </p:cNvGraphicFramePr>
          <p:nvPr>
            <p:ph idx="1"/>
            <p:extLst>
              <p:ext uri="{D42A27DB-BD31-4B8C-83A1-F6EECF244321}">
                <p14:modId xmlns:p14="http://schemas.microsoft.com/office/powerpoint/2010/main" val="1962237109"/>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450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kaart&#10;&#10;Automatisch gegenereerde beschrijving">
            <a:extLst>
              <a:ext uri="{FF2B5EF4-FFF2-40B4-BE49-F238E27FC236}">
                <a16:creationId xmlns:a16="http://schemas.microsoft.com/office/drawing/2014/main" id="{2F8062E8-685E-F249-AFA7-DC1E78ACE01B}"/>
              </a:ext>
            </a:extLst>
          </p:cNvPr>
          <p:cNvPicPr>
            <a:picLocks noGrp="1" noChangeAspect="1"/>
          </p:cNvPicPr>
          <p:nvPr>
            <p:ph idx="4294967295"/>
          </p:nvPr>
        </p:nvPicPr>
        <p:blipFill>
          <a:blip r:embed="rId2"/>
          <a:stretch>
            <a:fillRect/>
          </a:stretch>
        </p:blipFill>
        <p:spPr>
          <a:xfrm>
            <a:off x="1953943" y="643467"/>
            <a:ext cx="8284113" cy="5571066"/>
          </a:xfrm>
          <a:prstGeom prst="rect">
            <a:avLst/>
          </a:prstGeom>
        </p:spPr>
      </p:pic>
    </p:spTree>
    <p:extLst>
      <p:ext uri="{BB962C8B-B14F-4D97-AF65-F5344CB8AC3E}">
        <p14:creationId xmlns:p14="http://schemas.microsoft.com/office/powerpoint/2010/main" val="69534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707922-2AD6-7A4C-8343-6F42EB0B65AF}"/>
              </a:ext>
            </a:extLst>
          </p:cNvPr>
          <p:cNvSpPr>
            <a:spLocks noGrp="1"/>
          </p:cNvSpPr>
          <p:nvPr>
            <p:ph type="title"/>
          </p:nvPr>
        </p:nvSpPr>
        <p:spPr/>
        <p:txBody>
          <a:bodyPr/>
          <a:lstStyle/>
          <a:p>
            <a:r>
              <a:rPr lang="en-US" dirty="0" err="1"/>
              <a:t>Belang</a:t>
            </a:r>
            <a:r>
              <a:rPr lang="en-US" dirty="0"/>
              <a:t> </a:t>
            </a:r>
            <a:r>
              <a:rPr lang="en-US" dirty="0" err="1"/>
              <a:t>Gezondheid</a:t>
            </a:r>
            <a:r>
              <a:rPr lang="en-US" dirty="0"/>
              <a:t>:</a:t>
            </a:r>
            <a:endParaRPr lang="nl-NL" dirty="0"/>
          </a:p>
        </p:txBody>
      </p:sp>
      <p:graphicFrame>
        <p:nvGraphicFramePr>
          <p:cNvPr id="4" name="Tijdelijke aanduiding voor inhoud 3" descr="Grafiek met zeshoekradiaal">
            <a:extLst>
              <a:ext uri="{FF2B5EF4-FFF2-40B4-BE49-F238E27FC236}">
                <a16:creationId xmlns:a16="http://schemas.microsoft.com/office/drawing/2014/main" id="{3F8DCF81-C983-4B81-8243-8CA179CFB010}"/>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7">
            <a:extLst>
              <a:ext uri="{FF2B5EF4-FFF2-40B4-BE49-F238E27FC236}">
                <a16:creationId xmlns:a16="http://schemas.microsoft.com/office/drawing/2014/main" id="{6F86440C-1B91-8442-B0B3-A9C6204ACCF2}"/>
              </a:ext>
            </a:extLst>
          </p:cNvPr>
          <p:cNvSpPr>
            <a:spLocks noGrp="1"/>
          </p:cNvSpPr>
          <p:nvPr>
            <p:ph sz="half" idx="2"/>
          </p:nvPr>
        </p:nvSpPr>
        <p:spPr/>
        <p:txBody>
          <a:bodyPr/>
          <a:lstStyle/>
          <a:p>
            <a:pPr marL="0" indent="0">
              <a:buNone/>
            </a:pPr>
            <a:r>
              <a:rPr lang="en-US" dirty="0" err="1"/>
              <a:t>Welzijn</a:t>
            </a:r>
            <a:br>
              <a:rPr lang="en-US" dirty="0"/>
            </a:br>
            <a:r>
              <a:rPr lang="en-US" dirty="0" err="1"/>
              <a:t>Welbevinden</a:t>
            </a:r>
            <a:br>
              <a:rPr lang="en-US" dirty="0"/>
            </a:br>
            <a:r>
              <a:rPr lang="en-US" dirty="0" err="1"/>
              <a:t>Vitaliteit</a:t>
            </a:r>
            <a:br>
              <a:rPr lang="en-US" dirty="0"/>
            </a:br>
            <a:r>
              <a:rPr lang="en-US" dirty="0" err="1"/>
              <a:t>Hogere</a:t>
            </a:r>
            <a:r>
              <a:rPr lang="en-US" dirty="0"/>
              <a:t> </a:t>
            </a:r>
            <a:r>
              <a:rPr lang="en-US" dirty="0" err="1"/>
              <a:t>economische</a:t>
            </a:r>
            <a:r>
              <a:rPr lang="en-US" dirty="0"/>
              <a:t> </a:t>
            </a:r>
            <a:r>
              <a:rPr lang="en-US" dirty="0" err="1"/>
              <a:t>opbrengst</a:t>
            </a:r>
            <a:r>
              <a:rPr lang="en-US" dirty="0"/>
              <a:t>, </a:t>
            </a:r>
            <a:r>
              <a:rPr lang="en-US" dirty="0" err="1"/>
              <a:t>essentieel</a:t>
            </a:r>
            <a:r>
              <a:rPr lang="en-US" dirty="0"/>
              <a:t> </a:t>
            </a:r>
            <a:r>
              <a:rPr lang="en-US" dirty="0" err="1"/>
              <a:t>voor</a:t>
            </a:r>
            <a:r>
              <a:rPr lang="en-US" dirty="0"/>
              <a:t> </a:t>
            </a:r>
            <a:r>
              <a:rPr lang="en-US" dirty="0" err="1"/>
              <a:t>arbeidsparticipatie</a:t>
            </a:r>
            <a:r>
              <a:rPr lang="en-US" dirty="0"/>
              <a:t> </a:t>
            </a:r>
            <a:r>
              <a:rPr lang="en-US" dirty="0" err="1"/>
              <a:t>en</a:t>
            </a:r>
            <a:r>
              <a:rPr lang="en-US" dirty="0"/>
              <a:t> </a:t>
            </a:r>
            <a:r>
              <a:rPr lang="en-US" dirty="0" err="1"/>
              <a:t>arbeidsproductiviteit</a:t>
            </a:r>
            <a:endParaRPr lang="nl-NL" dirty="0"/>
          </a:p>
        </p:txBody>
      </p:sp>
      <p:sp>
        <p:nvSpPr>
          <p:cNvPr id="3" name="Tekstvak 2"/>
          <p:cNvSpPr txBox="1"/>
          <p:nvPr/>
        </p:nvSpPr>
        <p:spPr>
          <a:xfrm>
            <a:off x="6599766" y="6308436"/>
            <a:ext cx="4735559" cy="261610"/>
          </a:xfrm>
          <a:prstGeom prst="rect">
            <a:avLst/>
          </a:prstGeom>
          <a:noFill/>
        </p:spPr>
        <p:txBody>
          <a:bodyPr wrap="square" rtlCol="0">
            <a:spAutoFit/>
          </a:bodyPr>
          <a:lstStyle/>
          <a:p>
            <a:pPr>
              <a:spcAft>
                <a:spcPts val="600"/>
              </a:spcAft>
            </a:pPr>
            <a:r>
              <a:rPr lang="nl-NL" sz="1100" dirty="0">
                <a:hlinkClick r:id="rId8"/>
              </a:rPr>
              <a:t>https://www.tno.nl/media/2114/tno_innoveren_voor_gezondheid.pdf</a:t>
            </a:r>
            <a:endParaRPr lang="nl-NL" sz="1100"/>
          </a:p>
        </p:txBody>
      </p:sp>
    </p:spTree>
    <p:extLst>
      <p:ext uri="{BB962C8B-B14F-4D97-AF65-F5344CB8AC3E}">
        <p14:creationId xmlns:p14="http://schemas.microsoft.com/office/powerpoint/2010/main" val="77448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Herhaling: Gezondheidsdeterminanten</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567" y="2694060"/>
            <a:ext cx="5455917" cy="3463152"/>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p:cNvPicPr>
            <a:picLocks noChangeAspect="1"/>
          </p:cNvPicPr>
          <p:nvPr/>
        </p:nvPicPr>
        <p:blipFill>
          <a:blip r:embed="rId3"/>
          <a:stretch>
            <a:fillRect/>
          </a:stretch>
        </p:blipFill>
        <p:spPr>
          <a:xfrm>
            <a:off x="6445073" y="2782042"/>
            <a:ext cx="5455917" cy="3287189"/>
          </a:xfrm>
          <a:prstGeom prst="rect">
            <a:avLst/>
          </a:prstGeom>
        </p:spPr>
      </p:pic>
    </p:spTree>
    <p:extLst>
      <p:ext uri="{BB962C8B-B14F-4D97-AF65-F5344CB8AC3E}">
        <p14:creationId xmlns:p14="http://schemas.microsoft.com/office/powerpoint/2010/main" val="238359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p:cNvSpPr>
            <a:spLocks noGrp="1"/>
          </p:cNvSpPr>
          <p:nvPr>
            <p:ph type="title"/>
          </p:nvPr>
        </p:nvSpPr>
        <p:spPr>
          <a:xfrm>
            <a:off x="838200" y="1412488"/>
            <a:ext cx="2899189" cy="4363844"/>
          </a:xfrm>
        </p:spPr>
        <p:txBody>
          <a:bodyPr anchor="t">
            <a:normAutofit/>
          </a:bodyPr>
          <a:lstStyle/>
          <a:p>
            <a:r>
              <a:rPr lang="nl-NL" sz="3100">
                <a:solidFill>
                  <a:srgbClr val="FFFFFF"/>
                </a:solidFill>
              </a:rPr>
              <a:t>Innovatie in de gezondheidszorg</a:t>
            </a:r>
          </a:p>
        </p:txBody>
      </p:sp>
      <p:sp>
        <p:nvSpPr>
          <p:cNvPr id="5" name="Tijdelijke aanduiding voor inhoud 4"/>
          <p:cNvSpPr>
            <a:spLocks noGrp="1"/>
          </p:cNvSpPr>
          <p:nvPr>
            <p:ph sz="half" idx="1"/>
          </p:nvPr>
        </p:nvSpPr>
        <p:spPr>
          <a:xfrm>
            <a:off x="4380855" y="1412489"/>
            <a:ext cx="3427283" cy="4363844"/>
          </a:xfrm>
        </p:spPr>
        <p:txBody>
          <a:bodyPr>
            <a:normAutofit/>
          </a:bodyPr>
          <a:lstStyle/>
          <a:p>
            <a:r>
              <a:rPr lang="nl-NL" sz="2000" b="1"/>
              <a:t>Technologische innovaties</a:t>
            </a:r>
          </a:p>
          <a:p>
            <a:r>
              <a:rPr lang="nl-NL" sz="2000">
                <a:hlinkClick r:id="rId2"/>
              </a:rPr>
              <a:t>https://www.youtube.com/watch?v=1OZlkAlCdFc</a:t>
            </a:r>
            <a:endParaRPr lang="nl-NL" sz="2000" b="1"/>
          </a:p>
          <a:p>
            <a:r>
              <a:rPr lang="nl-NL" sz="2000"/>
              <a:t>Robotica in de zorg</a:t>
            </a:r>
          </a:p>
          <a:p>
            <a:r>
              <a:rPr lang="nl-NL" sz="2000"/>
              <a:t>Domotica ondersteuning, mensen langer thuis wonen</a:t>
            </a:r>
          </a:p>
          <a:p>
            <a:r>
              <a:rPr lang="nl-NL" sz="2000">
                <a:hlinkClick r:id="rId3"/>
              </a:rPr>
              <a:t>https://www.vilans.nl/artikelen/12-technologische-ontwikkelingen-in-de-zorg</a:t>
            </a:r>
            <a:endParaRPr lang="nl-NL" sz="2000"/>
          </a:p>
          <a:p>
            <a:endParaRPr lang="nl-NL" sz="2000"/>
          </a:p>
          <a:p>
            <a:endParaRPr lang="nl-NL" sz="2000"/>
          </a:p>
        </p:txBody>
      </p:sp>
      <p:cxnSp>
        <p:nvCxnSpPr>
          <p:cNvPr id="13" name="Straight Connector 1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ijdelijke aanduiding voor inhoud 5"/>
          <p:cNvSpPr>
            <a:spLocks noGrp="1"/>
          </p:cNvSpPr>
          <p:nvPr>
            <p:ph sz="half" idx="2"/>
          </p:nvPr>
        </p:nvSpPr>
        <p:spPr>
          <a:xfrm>
            <a:off x="8451604" y="1412489"/>
            <a:ext cx="3197701" cy="4363844"/>
          </a:xfrm>
        </p:spPr>
        <p:txBody>
          <a:bodyPr>
            <a:normAutofit/>
          </a:bodyPr>
          <a:lstStyle/>
          <a:p>
            <a:r>
              <a:rPr lang="nl-NL" sz="2000" b="1" dirty="0"/>
              <a:t>Sociale innovaties</a:t>
            </a:r>
          </a:p>
          <a:p>
            <a:r>
              <a:rPr lang="nl-NL" sz="2000" dirty="0"/>
              <a:t>Bij instellingen: vernieuwing in de arbeidsorganisatie en arbeidsrelaties die leidt tot verbeterde prestaties van de organisatie en ontplooiing van talenten.</a:t>
            </a:r>
          </a:p>
          <a:p>
            <a:r>
              <a:rPr lang="nl-NL" sz="2000" dirty="0"/>
              <a:t>Mantelzorg</a:t>
            </a:r>
          </a:p>
          <a:p>
            <a:r>
              <a:rPr lang="nl-NL" sz="2000" dirty="0"/>
              <a:t>Samenwerking tussen diverse zorginstanties</a:t>
            </a:r>
          </a:p>
        </p:txBody>
      </p:sp>
    </p:spTree>
    <p:extLst>
      <p:ext uri="{BB962C8B-B14F-4D97-AF65-F5344CB8AC3E}">
        <p14:creationId xmlns:p14="http://schemas.microsoft.com/office/powerpoint/2010/main" val="108040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4">
            <a:extLst>
              <a:ext uri="{FF2B5EF4-FFF2-40B4-BE49-F238E27FC236}">
                <a16:creationId xmlns:a16="http://schemas.microsoft.com/office/drawing/2014/main" id="{E7015D41-D9CF-334A-AB24-358EE85788C8}"/>
              </a:ext>
            </a:extLst>
          </p:cNvPr>
          <p:cNvSpPr>
            <a:spLocks noGrp="1"/>
          </p:cNvSpPr>
          <p:nvPr>
            <p:ph type="title"/>
          </p:nvPr>
        </p:nvSpPr>
        <p:spPr>
          <a:xfrm>
            <a:off x="640079" y="2053641"/>
            <a:ext cx="3669161" cy="2760098"/>
          </a:xfrm>
        </p:spPr>
        <p:txBody>
          <a:bodyPr>
            <a:normAutofit/>
          </a:bodyPr>
          <a:lstStyle/>
          <a:p>
            <a:r>
              <a:rPr lang="nl-NL">
                <a:solidFill>
                  <a:srgbClr val="FFFFFF"/>
                </a:solidFill>
              </a:rPr>
              <a:t>Gezonde leven van de toekomst</a:t>
            </a:r>
          </a:p>
        </p:txBody>
      </p:sp>
      <p:sp>
        <p:nvSpPr>
          <p:cNvPr id="6" name="Tijdelijke aanduiding voor inhoud 5">
            <a:extLst>
              <a:ext uri="{FF2B5EF4-FFF2-40B4-BE49-F238E27FC236}">
                <a16:creationId xmlns:a16="http://schemas.microsoft.com/office/drawing/2014/main" id="{31D1A800-0F76-184F-B549-FAA96DD28B15}"/>
              </a:ext>
            </a:extLst>
          </p:cNvPr>
          <p:cNvSpPr>
            <a:spLocks noGrp="1"/>
          </p:cNvSpPr>
          <p:nvPr>
            <p:ph idx="1"/>
          </p:nvPr>
        </p:nvSpPr>
        <p:spPr>
          <a:xfrm>
            <a:off x="6090574" y="801866"/>
            <a:ext cx="5306084" cy="5230634"/>
          </a:xfrm>
        </p:spPr>
        <p:txBody>
          <a:bodyPr anchor="ctr">
            <a:normAutofit/>
          </a:bodyPr>
          <a:lstStyle/>
          <a:p>
            <a:r>
              <a:rPr lang="nl-NL" sz="2400">
                <a:solidFill>
                  <a:srgbClr val="000000"/>
                </a:solidFill>
              </a:rPr>
              <a:t>4 P’s wat denken jullie hier bij?</a:t>
            </a:r>
          </a:p>
          <a:p>
            <a:pPr lvl="1"/>
            <a:r>
              <a:rPr lang="nl-NL">
                <a:solidFill>
                  <a:srgbClr val="000000"/>
                </a:solidFill>
              </a:rPr>
              <a:t>Preventie </a:t>
            </a:r>
          </a:p>
          <a:p>
            <a:pPr lvl="1"/>
            <a:r>
              <a:rPr lang="nl-NL">
                <a:solidFill>
                  <a:srgbClr val="000000"/>
                </a:solidFill>
              </a:rPr>
              <a:t>Predictie</a:t>
            </a:r>
          </a:p>
          <a:p>
            <a:pPr lvl="1"/>
            <a:r>
              <a:rPr lang="nl-NL">
                <a:solidFill>
                  <a:srgbClr val="000000"/>
                </a:solidFill>
              </a:rPr>
              <a:t>Persoonlijk</a:t>
            </a:r>
          </a:p>
          <a:p>
            <a:pPr lvl="1"/>
            <a:r>
              <a:rPr lang="nl-NL">
                <a:solidFill>
                  <a:srgbClr val="000000"/>
                </a:solidFill>
              </a:rPr>
              <a:t>Participatie</a:t>
            </a:r>
          </a:p>
          <a:p>
            <a:pPr marL="457200" lvl="1" indent="0">
              <a:buNone/>
            </a:pPr>
            <a:endParaRPr lang="nl-NL">
              <a:solidFill>
                <a:srgbClr val="000000"/>
              </a:solidFill>
            </a:endParaRPr>
          </a:p>
          <a:p>
            <a:pPr lvl="1"/>
            <a:endParaRPr lang="nl-NL">
              <a:solidFill>
                <a:srgbClr val="000000"/>
              </a:solidFill>
            </a:endParaRPr>
          </a:p>
        </p:txBody>
      </p:sp>
      <p:sp>
        <p:nvSpPr>
          <p:cNvPr id="2" name="Rechthoek 1">
            <a:extLst>
              <a:ext uri="{FF2B5EF4-FFF2-40B4-BE49-F238E27FC236}">
                <a16:creationId xmlns:a16="http://schemas.microsoft.com/office/drawing/2014/main" id="{9B7E1B29-0F68-094B-A0A2-7A88FA160C0D}"/>
              </a:ext>
            </a:extLst>
          </p:cNvPr>
          <p:cNvSpPr/>
          <p:nvPr/>
        </p:nvSpPr>
        <p:spPr>
          <a:xfrm>
            <a:off x="5562600" y="4629835"/>
            <a:ext cx="6096000" cy="923330"/>
          </a:xfrm>
          <a:prstGeom prst="rect">
            <a:avLst/>
          </a:prstGeom>
        </p:spPr>
        <p:txBody>
          <a:bodyPr>
            <a:spAutoFit/>
          </a:bodyPr>
          <a:lstStyle/>
          <a:p>
            <a:r>
              <a:rPr lang="nl-NL" dirty="0">
                <a:hlinkClick r:id="rId3"/>
              </a:rPr>
              <a:t>https://www.tno.nl/nl/tno-insights/artikelen/het-gezonde-leven-van-de-toekomst/</a:t>
            </a:r>
            <a:endParaRPr lang="nl-NL" dirty="0"/>
          </a:p>
          <a:p>
            <a:endParaRPr lang="nl-NL" dirty="0"/>
          </a:p>
        </p:txBody>
      </p:sp>
    </p:spTree>
    <p:extLst>
      <p:ext uri="{BB962C8B-B14F-4D97-AF65-F5344CB8AC3E}">
        <p14:creationId xmlns:p14="http://schemas.microsoft.com/office/powerpoint/2010/main" val="283020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Blue Zones</a:t>
            </a:r>
          </a:p>
        </p:txBody>
      </p:sp>
      <p:sp>
        <p:nvSpPr>
          <p:cNvPr id="5" name="Tijdelijke aanduiding voor tekst 4"/>
          <p:cNvSpPr>
            <a:spLocks noGrp="1"/>
          </p:cNvSpPr>
          <p:nvPr>
            <p:ph type="body" idx="1"/>
          </p:nvPr>
        </p:nvSpPr>
        <p:spPr>
          <a:xfrm>
            <a:off x="1544278" y="1645723"/>
            <a:ext cx="9144000" cy="420001"/>
          </a:xfrm>
        </p:spPr>
        <p:txBody>
          <a:bodyPr vert="horz" lIns="91440" tIns="45720" rIns="91440" bIns="45720" rtlCol="0">
            <a:normAutofit/>
          </a:bodyPr>
          <a:lstStyle/>
          <a:p>
            <a:pPr algn="ctr"/>
            <a:r>
              <a:rPr lang="en-US" sz="2000">
                <a:solidFill>
                  <a:srgbClr val="0057FA"/>
                </a:solidFill>
              </a:rPr>
              <a:t>Waar ter wereld</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Tijdelijke aanduiding voor inhoud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3288" y="2426818"/>
            <a:ext cx="5312474" cy="3997637"/>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Tijdelijke aanduiding voor inhoud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45073" y="2795856"/>
            <a:ext cx="5455917" cy="3259560"/>
          </a:xfrm>
          <a:prstGeom prst="rect">
            <a:avLst/>
          </a:prstGeom>
        </p:spPr>
      </p:pic>
    </p:spTree>
    <p:extLst>
      <p:ext uri="{BB962C8B-B14F-4D97-AF65-F5344CB8AC3E}">
        <p14:creationId xmlns:p14="http://schemas.microsoft.com/office/powerpoint/2010/main" val="53843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Terugkerende factoren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r>
              <a:rPr lang="nl-NL" sz="1300"/>
              <a:t>In verschillende onderzoeken en interviews is gezocht naar terugkerende factoren die maken dat het leven in deze gebieden zoveel gezonder is. Dit heeft geresulteerd in negen gemeenschappelijke kenmerken van de Blue Zones:</a:t>
            </a:r>
          </a:p>
          <a:p>
            <a:r>
              <a:rPr lang="nl-NL" sz="1300"/>
              <a:t>Beweeg natuurlijk: geen sportschool, maar leven in een omgeving die stimuleert om te bewegen zonder er bij na te denken;</a:t>
            </a:r>
          </a:p>
          <a:p>
            <a:r>
              <a:rPr lang="nl-NL" sz="1300"/>
              <a:t>Ken je doel: weet waarvoor je ’s ochtends wakker wilt worden. Het hebben van een doel kan zeven jaar extra levensverwachting opleveren;</a:t>
            </a:r>
          </a:p>
          <a:p>
            <a:r>
              <a:rPr lang="nl-NL" sz="1300"/>
              <a:t>Zo min mogelijk stress: neem dagelijks tijd voor ontspanning;</a:t>
            </a:r>
          </a:p>
          <a:p>
            <a:r>
              <a:rPr lang="nl-NL" sz="1300"/>
              <a:t>De 80%-regel: verlaag je calorie-inname met 20%;</a:t>
            </a:r>
          </a:p>
          <a:p>
            <a:r>
              <a:rPr lang="nl-NL" sz="1300"/>
              <a:t>Plantaardig voedsel: zelf verbouwen, vooral bonen horen bij de dagelijkse voeding van de meeste honderdjarigen;</a:t>
            </a:r>
          </a:p>
          <a:p>
            <a:r>
              <a:rPr lang="nl-NL" sz="1300"/>
              <a:t>Wijn: drink regelmatig, met mate en tijdens het eten of gezellig samenzijn met vrienden;</a:t>
            </a:r>
          </a:p>
          <a:p>
            <a:r>
              <a:rPr lang="nl-NL" sz="1300"/>
              <a:t>Gelijkgestemden: behoren tot een groep waarmee regelmatig wordt samengekomen heeft een positieve invloed op de gezondheid;</a:t>
            </a:r>
          </a:p>
          <a:p>
            <a:r>
              <a:rPr lang="nl-NL" sz="1300"/>
              <a:t>Familie: stel familie en geliefden op de eerste plaats;</a:t>
            </a:r>
          </a:p>
          <a:p>
            <a:r>
              <a:rPr lang="nl-NL" sz="1300"/>
              <a:t>Vriendenkring: goede vriendenkring en voldoende sociale contacten.</a:t>
            </a:r>
          </a:p>
          <a:p>
            <a:endParaRPr lang="nl-NL" sz="1300"/>
          </a:p>
        </p:txBody>
      </p:sp>
    </p:spTree>
    <p:extLst>
      <p:ext uri="{BB962C8B-B14F-4D97-AF65-F5344CB8AC3E}">
        <p14:creationId xmlns:p14="http://schemas.microsoft.com/office/powerpoint/2010/main" val="316312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sz="4100">
                <a:solidFill>
                  <a:srgbClr val="FFFFFF"/>
                </a:solidFill>
              </a:rPr>
              <a:t>Herhaling welvaartsziektes</a:t>
            </a:r>
          </a:p>
        </p:txBody>
      </p:sp>
      <p:sp>
        <p:nvSpPr>
          <p:cNvPr id="32" name="Tijdelijke aanduiding voor inhoud 2"/>
          <p:cNvSpPr>
            <a:spLocks noGrp="1"/>
          </p:cNvSpPr>
          <p:nvPr>
            <p:ph idx="1"/>
          </p:nvPr>
        </p:nvSpPr>
        <p:spPr>
          <a:xfrm>
            <a:off x="6090574" y="801866"/>
            <a:ext cx="5306084" cy="5230634"/>
          </a:xfrm>
        </p:spPr>
        <p:txBody>
          <a:bodyPr anchor="ctr">
            <a:normAutofit/>
          </a:bodyPr>
          <a:lstStyle/>
          <a:p>
            <a:r>
              <a:rPr lang="nl-NL" sz="2400">
                <a:solidFill>
                  <a:srgbClr val="000000"/>
                </a:solidFill>
              </a:rPr>
              <a:t>Wat zijn welvaartsziektes</a:t>
            </a:r>
          </a:p>
          <a:p>
            <a:r>
              <a:rPr lang="nl-NL" sz="2400">
                <a:solidFill>
                  <a:srgbClr val="000000"/>
                </a:solidFill>
              </a:rPr>
              <a:t>Welke voorbeelden kennen wij</a:t>
            </a:r>
          </a:p>
          <a:p>
            <a:r>
              <a:rPr lang="nl-NL" sz="2400">
                <a:solidFill>
                  <a:srgbClr val="000000"/>
                </a:solidFill>
              </a:rPr>
              <a:t>Wat zijn de oorzaken en gevolgen</a:t>
            </a:r>
          </a:p>
        </p:txBody>
      </p:sp>
    </p:spTree>
    <p:extLst>
      <p:ext uri="{BB962C8B-B14F-4D97-AF65-F5344CB8AC3E}">
        <p14:creationId xmlns:p14="http://schemas.microsoft.com/office/powerpoint/2010/main" val="148815847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1322</Words>
  <Application>Microsoft Macintosh PowerPoint</Application>
  <PresentationFormat>Breedbeeld</PresentationFormat>
  <Paragraphs>121</Paragraphs>
  <Slides>19</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Calibri Light</vt:lpstr>
      <vt:lpstr>Tw Cen MT</vt:lpstr>
      <vt:lpstr>Kantoorthema</vt:lpstr>
      <vt:lpstr>Rode draad periode 2</vt:lpstr>
      <vt:lpstr>PowerPoint-presentatie</vt:lpstr>
      <vt:lpstr>Belang Gezondheid:</vt:lpstr>
      <vt:lpstr>Herhaling: Gezondheidsdeterminanten</vt:lpstr>
      <vt:lpstr>Innovatie in de gezondheidszorg</vt:lpstr>
      <vt:lpstr>Gezonde leven van de toekomst</vt:lpstr>
      <vt:lpstr>Blue Zones</vt:lpstr>
      <vt:lpstr>Terugkerende factoren</vt:lpstr>
      <vt:lpstr>Herhaling welvaartsziektes</vt:lpstr>
      <vt:lpstr> Zooitje geregeld</vt:lpstr>
      <vt:lpstr>Duurzaam voedselsysteem</vt:lpstr>
      <vt:lpstr>Voedselketen en voedselafdruk</vt:lpstr>
      <vt:lpstr>Klimaatbelasting</vt:lpstr>
      <vt:lpstr>Belasting van veeteelt op het milieu </vt:lpstr>
      <vt:lpstr>Aspecten van duurzaamheid: productieketen</vt:lpstr>
      <vt:lpstr>Aspecten van duurzaamheid: klimaatverandering</vt:lpstr>
      <vt:lpstr>Aspecten van duurzaamheid: waterverbruik</vt:lpstr>
      <vt:lpstr>Verpakkingen</vt:lpstr>
      <vt:lpstr>Innovatie in de voedingsindustrie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 draad periode 2</dc:title>
  <dc:creator>Mariska de Rouw</dc:creator>
  <cp:lastModifiedBy>Mariska de Rouw</cp:lastModifiedBy>
  <cp:revision>4</cp:revision>
  <dcterms:created xsi:type="dcterms:W3CDTF">2020-01-24T09:41:42Z</dcterms:created>
  <dcterms:modified xsi:type="dcterms:W3CDTF">2020-01-24T09:51:54Z</dcterms:modified>
</cp:coreProperties>
</file>